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entation.xml" ContentType="application/vnd.openxmlformats-officedocument.presentationml.presentation.main+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566" r:id="rId2"/>
    <p:sldId id="540" r:id="rId3"/>
    <p:sldId id="392" r:id="rId4"/>
    <p:sldId id="542" r:id="rId5"/>
    <p:sldId id="543" r:id="rId6"/>
    <p:sldId id="544" r:id="rId7"/>
    <p:sldId id="568" r:id="rId8"/>
    <p:sldId id="545" r:id="rId9"/>
    <p:sldId id="546" r:id="rId10"/>
    <p:sldId id="547" r:id="rId11"/>
    <p:sldId id="364" r:id="rId12"/>
    <p:sldId id="365" r:id="rId13"/>
    <p:sldId id="550" r:id="rId14"/>
    <p:sldId id="551" r:id="rId15"/>
    <p:sldId id="552" r:id="rId16"/>
    <p:sldId id="553" r:id="rId17"/>
    <p:sldId id="554" r:id="rId18"/>
    <p:sldId id="555" r:id="rId19"/>
    <p:sldId id="556" r:id="rId20"/>
    <p:sldId id="557" r:id="rId21"/>
    <p:sldId id="558" r:id="rId22"/>
    <p:sldId id="559" r:id="rId23"/>
    <p:sldId id="560" r:id="rId24"/>
    <p:sldId id="561" r:id="rId25"/>
    <p:sldId id="533" r:id="rId26"/>
    <p:sldId id="563" r:id="rId27"/>
    <p:sldId id="564" r:id="rId28"/>
    <p:sldId id="565" r:id="rId29"/>
    <p:sldId id="538" r:id="rId30"/>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04"/>
    <p:restoredTop sz="82082" autoAdjust="0"/>
  </p:normalViewPr>
  <p:slideViewPr>
    <p:cSldViewPr>
      <p:cViewPr varScale="1">
        <p:scale>
          <a:sx n="91" d="100"/>
          <a:sy n="91" d="100"/>
        </p:scale>
        <p:origin x="1782" y="7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varScale="1">
      <p:scale>
        <a:sx n="1" d="1"/>
        <a:sy n="1" d="1"/>
      </p:scale>
      <p:origin x="0" y="-8016"/>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22.xml"/><Relationship Id="rId1"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cs typeface="Arial" charset="0"/>
              </a:rPr>
              <a:t>Key Message: </a:t>
            </a:r>
            <a:r>
              <a:rPr lang="en-US" dirty="0">
                <a:cs typeface="Arial" charset="0"/>
              </a:rPr>
              <a:t>Course opening</a:t>
            </a:r>
            <a:endParaRPr lang="en-US" b="1" dirty="0">
              <a:cs typeface="Arial" charset="0"/>
            </a:endParaRPr>
          </a:p>
          <a:p>
            <a:pPr eaLnBrk="1" hangingPunct="1"/>
            <a:r>
              <a:rPr lang="en-US" b="1" dirty="0">
                <a:cs typeface="Arial" charset="0"/>
              </a:rPr>
              <a:t>Est. Presentation Time: </a:t>
            </a:r>
            <a:r>
              <a:rPr lang="en-US" dirty="0">
                <a:cs typeface="Arial" charset="0"/>
              </a:rPr>
              <a:t>As needed</a:t>
            </a: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Good morning. I would like to welcome you to the Temporary Traffic Control During Maintenance and Short Duration Activities training course.</a:t>
            </a:r>
          </a:p>
          <a:p>
            <a:pPr eaLnBrk="1" hangingPunct="1"/>
            <a:r>
              <a:rPr lang="en-US" b="1" dirty="0">
                <a:cs typeface="Arial" charset="0"/>
              </a:rPr>
              <a:t>Suggested Questions: </a:t>
            </a:r>
            <a:r>
              <a:rPr lang="en-US" dirty="0">
                <a:cs typeface="Arial" charset="0"/>
              </a:rPr>
              <a:t>Why are we here?</a:t>
            </a:r>
            <a:endParaRPr lang="en-US" b="1" dirty="0">
              <a:cs typeface="Arial" charset="0"/>
            </a:endParaRPr>
          </a:p>
          <a:p>
            <a:pPr eaLnBrk="1" hangingPunct="1"/>
            <a:r>
              <a:rPr lang="en-US" b="1" dirty="0">
                <a:cs typeface="Arial" charset="0"/>
              </a:rPr>
              <a:t>Additional Information: </a:t>
            </a:r>
            <a:r>
              <a:rPr lang="en-US" dirty="0">
                <a:cs typeface="Arial" charset="0"/>
              </a:rPr>
              <a:t>Greet students as they come in. Photo is in Fairfax, VA.</a:t>
            </a:r>
            <a:endParaRPr lang="en-US" b="1" dirty="0">
              <a:cs typeface="Arial" charset="0"/>
            </a:endParaRPr>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210429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Discuss Positive Protection</a:t>
            </a:r>
            <a:r>
              <a:rPr lang="en-US" b="0" baseline="0" dirty="0"/>
              <a:t> Requirements</a:t>
            </a:r>
            <a:endParaRPr lang="en-US" b="1"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One of the reasons for these requirement is</a:t>
            </a:r>
            <a:r>
              <a:rPr lang="en-US" b="0" baseline="0" dirty="0"/>
              <a:t> the high rate of worker fatalities in work zone. There are some reasons for the increase: [refer to slide].</a:t>
            </a:r>
            <a:endParaRPr lang="en-US" b="0" dirty="0"/>
          </a:p>
          <a:p>
            <a:pPr eaLnBrk="1" hangingPunct="1"/>
            <a:r>
              <a:rPr lang="en-US" b="1" dirty="0"/>
              <a:t>Suggested Questions: </a:t>
            </a:r>
            <a:r>
              <a:rPr lang="en-US" dirty="0"/>
              <a:t>And why</a:t>
            </a:r>
            <a:r>
              <a:rPr lang="en-US" baseline="0" dirty="0"/>
              <a:t> are states required to address these issues?</a:t>
            </a: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a:t>Additional Information: </a:t>
            </a:r>
            <a:r>
              <a:rPr lang="en-US" dirty="0"/>
              <a:t>Source: FHWA National Work zone Safety Clearinghouse webinar June 26, 2008. WZ fatalities for 2010 was 576, cut in half in</a:t>
            </a:r>
            <a:r>
              <a:rPr lang="en-US" baseline="0" dirty="0"/>
              <a:t> ten years.</a:t>
            </a:r>
            <a:endParaRPr lang="en-US" b="1" dirty="0"/>
          </a:p>
          <a:p>
            <a:pPr eaLnBrk="1" hangingPunct="1"/>
            <a:r>
              <a:rPr lang="en-US" b="1" dirty="0"/>
              <a:t>Possible Problems: </a:t>
            </a:r>
            <a:r>
              <a:rPr lang="en-US" b="0" dirty="0"/>
              <a:t>None</a:t>
            </a: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AD35EC9C-BD57-4ED6-B566-F3DB9F1F7899}" type="slidenum">
              <a:rPr lang="en-US" smtClean="0"/>
              <a:pPr>
                <a:defRPr/>
              </a:pPr>
              <a:t>10</a:t>
            </a:fld>
            <a:endParaRPr lang="en-US" dirty="0"/>
          </a:p>
        </p:txBody>
      </p:sp>
    </p:spTree>
    <p:extLst>
      <p:ext uri="{BB962C8B-B14F-4D97-AF65-F5344CB8AC3E}">
        <p14:creationId xmlns:p14="http://schemas.microsoft.com/office/powerpoint/2010/main" val="3999317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p:txBody>
          <a:bodyPr/>
          <a:lstStyle/>
          <a:p>
            <a:pPr>
              <a:defRPr/>
            </a:pPr>
            <a:fld id="{5BCC0C91-FD8B-4B0A-9403-85B243735592}" type="slidenum">
              <a:rPr lang="en-US"/>
              <a:pPr>
                <a:defRPr/>
              </a:pPr>
              <a:t>11</a:t>
            </a:fld>
            <a:endParaRPr lang="en-US" dirty="0"/>
          </a:p>
        </p:txBody>
      </p:sp>
      <p:sp>
        <p:nvSpPr>
          <p:cNvPr id="190467" name="Rectangle 2"/>
          <p:cNvSpPr>
            <a:spLocks noGrp="1" noRot="1" noChangeAspect="1" noChangeArrowheads="1" noTextEdit="1"/>
          </p:cNvSpPr>
          <p:nvPr>
            <p:ph type="sldImg"/>
          </p:nvPr>
        </p:nvSpPr>
        <p:spPr bwMode="auto">
          <a:xfrm>
            <a:off x="1152525" y="693738"/>
            <a:ext cx="4552950" cy="3414712"/>
          </a:xfrm>
          <a:noFill/>
          <a:ln>
            <a:solidFill>
              <a:srgbClr val="000000"/>
            </a:solidFill>
            <a:miter lim="800000"/>
            <a:headEnd/>
            <a:tailEnd/>
          </a:ln>
        </p:spPr>
      </p:sp>
      <p:sp>
        <p:nvSpPr>
          <p:cNvPr id="190468" name="Rectangle 3"/>
          <p:cNvSpPr>
            <a:spLocks noGrp="1" noChangeArrowheads="1"/>
          </p:cNvSpPr>
          <p:nvPr>
            <p:ph type="body" idx="1"/>
          </p:nvPr>
        </p:nvSpPr>
        <p:spPr bwMode="auto">
          <a:xfrm>
            <a:off x="457200" y="4343400"/>
            <a:ext cx="6019800" cy="4114800"/>
          </a:xfrm>
          <a:noFill/>
        </p:spPr>
        <p:txBody>
          <a:bodyPr wrap="square" lIns="88828" tIns="44414" rIns="88828" bIns="44414" numCol="1" anchor="t" anchorCtr="0" compatLnSpc="1">
            <a:prstTxWarp prst="textNoShape">
              <a:avLst/>
            </a:prstTxWarp>
          </a:bodyPr>
          <a:lstStyle/>
          <a:p>
            <a:pPr eaLnBrk="1" hangingPunct="1"/>
            <a:r>
              <a:rPr lang="en-US" b="1" dirty="0"/>
              <a:t>Key Message: </a:t>
            </a:r>
            <a:r>
              <a:rPr lang="en-US" dirty="0"/>
              <a:t>Quantify the safety problem in the USA and in the state</a:t>
            </a:r>
            <a:endParaRPr lang="en-US" b="1" dirty="0"/>
          </a:p>
          <a:p>
            <a:pPr eaLnBrk="1" hangingPunct="1"/>
            <a:r>
              <a:rPr lang="en-US" b="1" dirty="0"/>
              <a:t>Est. Presentation Time: </a:t>
            </a:r>
            <a:r>
              <a:rPr lang="en-US" dirty="0"/>
              <a:t>2</a:t>
            </a:r>
            <a:r>
              <a:rPr lang="en-US" b="1" dirty="0"/>
              <a:t> </a:t>
            </a:r>
            <a:r>
              <a:rPr lang="en-US" dirty="0"/>
              <a:t>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Traffic safety is a serious problem in the US and around the world.</a:t>
            </a:r>
          </a:p>
          <a:p>
            <a:pPr eaLnBrk="1" hangingPunct="1"/>
            <a:r>
              <a:rPr lang="en-US" b="1" dirty="0"/>
              <a:t>Suggested Questions: </a:t>
            </a:r>
            <a:r>
              <a:rPr lang="en-US" dirty="0"/>
              <a:t>Before showing the slide, may ask: How many people die in US work zones every year? After saying approximately 38,000, may say that 58,000 US soldiers were lost at the Vietnam War, or that 40,000 attend an NFL game every week. Try to relate the number to a group of people they can visualize or relate to.</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Additional Information: </a:t>
            </a:r>
            <a:r>
              <a:rPr lang="en-US" dirty="0"/>
              <a:t>Worker fatalities are included in the “pedestrian” category. For specific state statistics, go to https://workzonesafety.org/work-zone-data/</a:t>
            </a:r>
          </a:p>
          <a:p>
            <a:pPr eaLnBrk="1" hangingPunct="1"/>
            <a:r>
              <a:rPr lang="en-US" dirty="0"/>
              <a:t>Other information to be used at the discretion of the instructor.</a:t>
            </a:r>
          </a:p>
          <a:p>
            <a:pPr eaLnBrk="1" hangingPunct="1"/>
            <a:r>
              <a:rPr lang="en-US" b="1" dirty="0"/>
              <a:t>Possible Problems: </a:t>
            </a:r>
            <a:r>
              <a:rPr lang="en-US" dirty="0"/>
              <a:t>This slide reflect the LATEST known data. This is usually 1 or 2 years behind. As new data are released, we will update this slide.</a:t>
            </a:r>
          </a:p>
          <a:p>
            <a:pPr eaLnBrk="1" hangingPunct="1"/>
            <a:r>
              <a:rPr lang="en-US" b="1" dirty="0"/>
              <a:t>State 2017 Data:</a:t>
            </a:r>
          </a:p>
          <a:p>
            <a:r>
              <a:rPr lang="en-US" sz="1200" b="1" i="0" u="none" strike="noStrike" kern="1200" baseline="0" dirty="0">
                <a:solidFill>
                  <a:schemeClr val="tx1"/>
                </a:solidFill>
                <a:latin typeface="Arial" panose="020B0604020202020204" pitchFamily="34" charset="0"/>
                <a:ea typeface="+mn-ea"/>
                <a:cs typeface="+mn-cs"/>
              </a:rPr>
              <a:t>Alabama </a:t>
            </a:r>
            <a:r>
              <a:rPr lang="en-US" sz="1200" b="0" i="0" u="none" strike="noStrike" kern="1200" baseline="0" dirty="0">
                <a:solidFill>
                  <a:schemeClr val="tx1"/>
                </a:solidFill>
                <a:latin typeface="Arial" panose="020B0604020202020204" pitchFamily="34" charset="0"/>
                <a:ea typeface="+mn-ea"/>
                <a:cs typeface="+mn-cs"/>
              </a:rPr>
              <a:t>948 948</a:t>
            </a:r>
          </a:p>
          <a:p>
            <a:r>
              <a:rPr lang="en-US" sz="1200" b="1" i="0" u="none" strike="noStrike" kern="1200" baseline="0" dirty="0">
                <a:solidFill>
                  <a:schemeClr val="tx1"/>
                </a:solidFill>
                <a:latin typeface="Arial" panose="020B0604020202020204" pitchFamily="34" charset="0"/>
                <a:ea typeface="+mn-ea"/>
                <a:cs typeface="+mn-cs"/>
              </a:rPr>
              <a:t>Alaska </a:t>
            </a:r>
            <a:r>
              <a:rPr lang="en-US" sz="1200" b="0" i="0" u="none" strike="noStrike" kern="1200" baseline="0" dirty="0">
                <a:solidFill>
                  <a:schemeClr val="tx1"/>
                </a:solidFill>
                <a:latin typeface="Arial" panose="020B0604020202020204" pitchFamily="34" charset="0"/>
                <a:ea typeface="+mn-ea"/>
                <a:cs typeface="+mn-cs"/>
              </a:rPr>
              <a:t>79 79</a:t>
            </a:r>
          </a:p>
          <a:p>
            <a:r>
              <a:rPr lang="en-US" sz="1200" b="1" i="0" u="none" strike="noStrike" kern="1200" baseline="0" dirty="0">
                <a:solidFill>
                  <a:schemeClr val="tx1"/>
                </a:solidFill>
                <a:latin typeface="Arial" panose="020B0604020202020204" pitchFamily="34" charset="0"/>
                <a:ea typeface="+mn-ea"/>
                <a:cs typeface="+mn-cs"/>
              </a:rPr>
              <a:t>Arizona </a:t>
            </a:r>
            <a:r>
              <a:rPr lang="en-US" sz="1200" b="0" i="0" u="none" strike="noStrike" kern="1200" baseline="0" dirty="0">
                <a:solidFill>
                  <a:schemeClr val="tx1"/>
                </a:solidFill>
                <a:latin typeface="Arial" panose="020B0604020202020204" pitchFamily="34" charset="0"/>
                <a:ea typeface="+mn-ea"/>
                <a:cs typeface="+mn-cs"/>
              </a:rPr>
              <a:t>1000 1,000</a:t>
            </a:r>
          </a:p>
          <a:p>
            <a:r>
              <a:rPr lang="en-US" sz="1200" b="1" i="0" u="none" strike="noStrike" kern="1200" baseline="0" dirty="0">
                <a:solidFill>
                  <a:schemeClr val="tx1"/>
                </a:solidFill>
                <a:latin typeface="Arial" panose="020B0604020202020204" pitchFamily="34" charset="0"/>
                <a:ea typeface="+mn-ea"/>
                <a:cs typeface="+mn-cs"/>
              </a:rPr>
              <a:t>Arkansas </a:t>
            </a:r>
            <a:r>
              <a:rPr lang="en-US" sz="1200" b="0" i="0" u="none" strike="noStrike" kern="1200" baseline="0" dirty="0">
                <a:solidFill>
                  <a:schemeClr val="tx1"/>
                </a:solidFill>
                <a:latin typeface="Arial" panose="020B0604020202020204" pitchFamily="34" charset="0"/>
                <a:ea typeface="+mn-ea"/>
                <a:cs typeface="+mn-cs"/>
              </a:rPr>
              <a:t>493 493</a:t>
            </a:r>
          </a:p>
          <a:p>
            <a:r>
              <a:rPr lang="en-US" sz="1200" b="1" i="0" u="none" strike="noStrike" kern="1200" baseline="0" dirty="0">
                <a:solidFill>
                  <a:schemeClr val="tx1"/>
                </a:solidFill>
                <a:latin typeface="Arial" panose="020B0604020202020204" pitchFamily="34" charset="0"/>
                <a:ea typeface="+mn-ea"/>
                <a:cs typeface="+mn-cs"/>
              </a:rPr>
              <a:t>California </a:t>
            </a:r>
            <a:r>
              <a:rPr lang="en-US" sz="1200" b="0" i="0" u="none" strike="noStrike" kern="1200" baseline="0" dirty="0">
                <a:solidFill>
                  <a:schemeClr val="tx1"/>
                </a:solidFill>
                <a:latin typeface="Arial" panose="020B0604020202020204" pitchFamily="34" charset="0"/>
                <a:ea typeface="+mn-ea"/>
                <a:cs typeface="+mn-cs"/>
              </a:rPr>
              <a:t>3602 3,602</a:t>
            </a:r>
          </a:p>
          <a:p>
            <a:r>
              <a:rPr lang="en-US" sz="1200" b="1" i="0" u="none" strike="noStrike" kern="1200" baseline="0" dirty="0">
                <a:solidFill>
                  <a:schemeClr val="tx1"/>
                </a:solidFill>
                <a:latin typeface="Arial" panose="020B0604020202020204" pitchFamily="34" charset="0"/>
                <a:ea typeface="+mn-ea"/>
                <a:cs typeface="+mn-cs"/>
              </a:rPr>
              <a:t>Colorado </a:t>
            </a:r>
            <a:r>
              <a:rPr lang="en-US" sz="1200" b="0" i="0" u="none" strike="noStrike" kern="1200" baseline="0" dirty="0">
                <a:solidFill>
                  <a:schemeClr val="tx1"/>
                </a:solidFill>
                <a:latin typeface="Arial" panose="020B0604020202020204" pitchFamily="34" charset="0"/>
                <a:ea typeface="+mn-ea"/>
                <a:cs typeface="+mn-cs"/>
              </a:rPr>
              <a:t>648 648</a:t>
            </a:r>
          </a:p>
          <a:p>
            <a:r>
              <a:rPr lang="en-US" sz="1200" b="1" i="0" u="none" strike="noStrike" kern="1200" baseline="0" dirty="0">
                <a:solidFill>
                  <a:schemeClr val="tx1"/>
                </a:solidFill>
                <a:latin typeface="Arial" panose="020B0604020202020204" pitchFamily="34" charset="0"/>
                <a:ea typeface="+mn-ea"/>
                <a:cs typeface="+mn-cs"/>
              </a:rPr>
              <a:t>Connecticut </a:t>
            </a:r>
            <a:r>
              <a:rPr lang="en-US" sz="1200" b="0" i="0" u="none" strike="noStrike" kern="1200" baseline="0" dirty="0">
                <a:solidFill>
                  <a:schemeClr val="tx1"/>
                </a:solidFill>
                <a:latin typeface="Arial" panose="020B0604020202020204" pitchFamily="34" charset="0"/>
                <a:ea typeface="+mn-ea"/>
                <a:cs typeface="+mn-cs"/>
              </a:rPr>
              <a:t>278 278</a:t>
            </a:r>
          </a:p>
          <a:p>
            <a:r>
              <a:rPr lang="en-US" sz="1200" b="1" i="0" u="none" strike="noStrike" kern="1200" baseline="0" dirty="0">
                <a:solidFill>
                  <a:schemeClr val="tx1"/>
                </a:solidFill>
                <a:latin typeface="Arial" panose="020B0604020202020204" pitchFamily="34" charset="0"/>
                <a:ea typeface="+mn-ea"/>
                <a:cs typeface="+mn-cs"/>
              </a:rPr>
              <a:t>Delaware </a:t>
            </a:r>
            <a:r>
              <a:rPr lang="en-US" sz="1200" b="0" i="0" u="none" strike="noStrike" kern="1200" baseline="0" dirty="0">
                <a:solidFill>
                  <a:schemeClr val="tx1"/>
                </a:solidFill>
                <a:latin typeface="Arial" panose="020B0604020202020204" pitchFamily="34" charset="0"/>
                <a:ea typeface="+mn-ea"/>
                <a:cs typeface="+mn-cs"/>
              </a:rPr>
              <a:t>119 119</a:t>
            </a:r>
          </a:p>
          <a:p>
            <a:r>
              <a:rPr lang="en-US" sz="1200" b="1" i="0" u="none" strike="noStrike" kern="1200" baseline="0" dirty="0">
                <a:solidFill>
                  <a:schemeClr val="tx1"/>
                </a:solidFill>
                <a:latin typeface="Arial" panose="020B0604020202020204" pitchFamily="34" charset="0"/>
                <a:ea typeface="+mn-ea"/>
                <a:cs typeface="+mn-cs"/>
              </a:rPr>
              <a:t>District of Columbia </a:t>
            </a:r>
            <a:r>
              <a:rPr lang="en-US" sz="1200" b="0" i="0" u="none" strike="noStrike" kern="1200" baseline="0" dirty="0">
                <a:solidFill>
                  <a:schemeClr val="tx1"/>
                </a:solidFill>
                <a:latin typeface="Arial" panose="020B0604020202020204" pitchFamily="34" charset="0"/>
                <a:ea typeface="+mn-ea"/>
                <a:cs typeface="+mn-cs"/>
              </a:rPr>
              <a:t>31 31</a:t>
            </a:r>
          </a:p>
          <a:p>
            <a:r>
              <a:rPr lang="en-US" sz="1200" b="1" i="0" u="none" strike="noStrike" kern="1200" baseline="0" dirty="0">
                <a:solidFill>
                  <a:schemeClr val="tx1"/>
                </a:solidFill>
                <a:latin typeface="Arial" panose="020B0604020202020204" pitchFamily="34" charset="0"/>
                <a:ea typeface="+mn-ea"/>
                <a:cs typeface="+mn-cs"/>
              </a:rPr>
              <a:t>Florida </a:t>
            </a:r>
            <a:r>
              <a:rPr lang="en-US" sz="1200" b="0" i="0" u="none" strike="noStrike" kern="1200" baseline="0" dirty="0">
                <a:solidFill>
                  <a:schemeClr val="tx1"/>
                </a:solidFill>
                <a:latin typeface="Arial" panose="020B0604020202020204" pitchFamily="34" charset="0"/>
                <a:ea typeface="+mn-ea"/>
                <a:cs typeface="+mn-cs"/>
              </a:rPr>
              <a:t>3112 3,112</a:t>
            </a:r>
          </a:p>
          <a:p>
            <a:r>
              <a:rPr lang="en-US" sz="1200" b="1" i="0" u="none" strike="noStrike" kern="1200" baseline="0" dirty="0">
                <a:solidFill>
                  <a:schemeClr val="tx1"/>
                </a:solidFill>
                <a:latin typeface="Arial" panose="020B0604020202020204" pitchFamily="34" charset="0"/>
                <a:ea typeface="+mn-ea"/>
                <a:cs typeface="+mn-cs"/>
              </a:rPr>
              <a:t>Georgia </a:t>
            </a:r>
            <a:r>
              <a:rPr lang="en-US" sz="1200" b="0" i="0" u="none" strike="noStrike" kern="1200" baseline="0" dirty="0">
                <a:solidFill>
                  <a:schemeClr val="tx1"/>
                </a:solidFill>
                <a:latin typeface="Arial" panose="020B0604020202020204" pitchFamily="34" charset="0"/>
                <a:ea typeface="+mn-ea"/>
                <a:cs typeface="+mn-cs"/>
              </a:rPr>
              <a:t>1540 1,540</a:t>
            </a:r>
          </a:p>
          <a:p>
            <a:r>
              <a:rPr lang="en-US" sz="1200" b="1" i="0" u="none" strike="noStrike" kern="1200" baseline="0" dirty="0">
                <a:solidFill>
                  <a:schemeClr val="tx1"/>
                </a:solidFill>
                <a:latin typeface="Arial" panose="020B0604020202020204" pitchFamily="34" charset="0"/>
                <a:ea typeface="+mn-ea"/>
                <a:cs typeface="+mn-cs"/>
              </a:rPr>
              <a:t>Hawaii </a:t>
            </a:r>
            <a:r>
              <a:rPr lang="en-US" sz="1200" b="0" i="0" u="none" strike="noStrike" kern="1200" baseline="0" dirty="0">
                <a:solidFill>
                  <a:schemeClr val="tx1"/>
                </a:solidFill>
                <a:latin typeface="Arial" panose="020B0604020202020204" pitchFamily="34" charset="0"/>
                <a:ea typeface="+mn-ea"/>
                <a:cs typeface="+mn-cs"/>
              </a:rPr>
              <a:t>107 107</a:t>
            </a:r>
          </a:p>
          <a:p>
            <a:r>
              <a:rPr lang="en-US" sz="1200" b="1" i="0" u="none" strike="noStrike" kern="1200" baseline="0" dirty="0">
                <a:solidFill>
                  <a:schemeClr val="tx1"/>
                </a:solidFill>
                <a:latin typeface="Arial" panose="020B0604020202020204" pitchFamily="34" charset="0"/>
                <a:ea typeface="+mn-ea"/>
                <a:cs typeface="+mn-cs"/>
              </a:rPr>
              <a:t>Idaho </a:t>
            </a:r>
            <a:r>
              <a:rPr lang="en-US" sz="1200" b="0" i="0" u="none" strike="noStrike" kern="1200" baseline="0" dirty="0">
                <a:solidFill>
                  <a:schemeClr val="tx1"/>
                </a:solidFill>
                <a:latin typeface="Arial" panose="020B0604020202020204" pitchFamily="34" charset="0"/>
                <a:ea typeface="+mn-ea"/>
                <a:cs typeface="+mn-cs"/>
              </a:rPr>
              <a:t>244 244</a:t>
            </a:r>
          </a:p>
          <a:p>
            <a:r>
              <a:rPr lang="en-US" sz="1200" b="1" i="0" u="none" strike="noStrike" kern="1200" baseline="0" dirty="0">
                <a:solidFill>
                  <a:schemeClr val="tx1"/>
                </a:solidFill>
                <a:latin typeface="Arial" panose="020B0604020202020204" pitchFamily="34" charset="0"/>
                <a:ea typeface="+mn-ea"/>
                <a:cs typeface="+mn-cs"/>
              </a:rPr>
              <a:t>Illinois </a:t>
            </a:r>
            <a:r>
              <a:rPr lang="en-US" sz="1200" b="0" i="0" u="none" strike="noStrike" kern="1200" baseline="0" dirty="0">
                <a:solidFill>
                  <a:schemeClr val="tx1"/>
                </a:solidFill>
                <a:latin typeface="Arial" panose="020B0604020202020204" pitchFamily="34" charset="0"/>
                <a:ea typeface="+mn-ea"/>
                <a:cs typeface="+mn-cs"/>
              </a:rPr>
              <a:t>1097 1,097</a:t>
            </a:r>
          </a:p>
          <a:p>
            <a:r>
              <a:rPr lang="en-US" sz="1200" b="1" i="0" u="none" strike="noStrike" kern="1200" baseline="0" dirty="0">
                <a:solidFill>
                  <a:schemeClr val="tx1"/>
                </a:solidFill>
                <a:latin typeface="Arial" panose="020B0604020202020204" pitchFamily="34" charset="0"/>
                <a:ea typeface="+mn-ea"/>
                <a:cs typeface="+mn-cs"/>
              </a:rPr>
              <a:t>Indiana </a:t>
            </a:r>
            <a:r>
              <a:rPr lang="en-US" sz="1200" b="0" i="0" u="none" strike="noStrike" kern="1200" baseline="0" dirty="0">
                <a:solidFill>
                  <a:schemeClr val="tx1"/>
                </a:solidFill>
                <a:latin typeface="Arial" panose="020B0604020202020204" pitchFamily="34" charset="0"/>
                <a:ea typeface="+mn-ea"/>
                <a:cs typeface="+mn-cs"/>
              </a:rPr>
              <a:t>914 914</a:t>
            </a:r>
          </a:p>
          <a:p>
            <a:r>
              <a:rPr lang="en-US" sz="1200" b="1" i="0" u="none" strike="noStrike" kern="1200" baseline="0" dirty="0">
                <a:solidFill>
                  <a:schemeClr val="tx1"/>
                </a:solidFill>
                <a:latin typeface="Arial" panose="020B0604020202020204" pitchFamily="34" charset="0"/>
                <a:ea typeface="+mn-ea"/>
                <a:cs typeface="+mn-cs"/>
              </a:rPr>
              <a:t>Iowa </a:t>
            </a:r>
            <a:r>
              <a:rPr lang="en-US" sz="1200" b="0" i="0" u="none" strike="noStrike" kern="1200" baseline="0" dirty="0">
                <a:solidFill>
                  <a:schemeClr val="tx1"/>
                </a:solidFill>
                <a:latin typeface="Arial" panose="020B0604020202020204" pitchFamily="34" charset="0"/>
                <a:ea typeface="+mn-ea"/>
                <a:cs typeface="+mn-cs"/>
              </a:rPr>
              <a:t>330 330</a:t>
            </a:r>
          </a:p>
          <a:p>
            <a:r>
              <a:rPr lang="en-US" sz="1200" b="1" i="0" u="none" strike="noStrike" kern="1200" baseline="0" dirty="0">
                <a:solidFill>
                  <a:schemeClr val="tx1"/>
                </a:solidFill>
                <a:latin typeface="Arial" panose="020B0604020202020204" pitchFamily="34" charset="0"/>
                <a:ea typeface="+mn-ea"/>
                <a:cs typeface="+mn-cs"/>
              </a:rPr>
              <a:t>Kansas </a:t>
            </a:r>
            <a:r>
              <a:rPr lang="en-US" sz="1200" b="0" i="0" u="none" strike="noStrike" kern="1200" baseline="0" dirty="0">
                <a:solidFill>
                  <a:schemeClr val="tx1"/>
                </a:solidFill>
                <a:latin typeface="Arial" panose="020B0604020202020204" pitchFamily="34" charset="0"/>
                <a:ea typeface="+mn-ea"/>
                <a:cs typeface="+mn-cs"/>
              </a:rPr>
              <a:t>461 461</a:t>
            </a:r>
          </a:p>
          <a:p>
            <a:r>
              <a:rPr lang="en-US" sz="1200" b="1" i="0" u="none" strike="noStrike" kern="1200" baseline="0" dirty="0">
                <a:solidFill>
                  <a:schemeClr val="tx1"/>
                </a:solidFill>
                <a:latin typeface="Arial" panose="020B0604020202020204" pitchFamily="34" charset="0"/>
                <a:ea typeface="+mn-ea"/>
                <a:cs typeface="+mn-cs"/>
              </a:rPr>
              <a:t>Kentucky </a:t>
            </a:r>
            <a:r>
              <a:rPr lang="en-US" sz="1200" b="0" i="0" u="none" strike="noStrike" kern="1200" baseline="0" dirty="0">
                <a:solidFill>
                  <a:schemeClr val="tx1"/>
                </a:solidFill>
                <a:latin typeface="Arial" panose="020B0604020202020204" pitchFamily="34" charset="0"/>
                <a:ea typeface="+mn-ea"/>
                <a:cs typeface="+mn-cs"/>
              </a:rPr>
              <a:t>782 782</a:t>
            </a:r>
          </a:p>
          <a:p>
            <a:r>
              <a:rPr lang="en-US" sz="1200" b="1" i="0" u="none" strike="noStrike" kern="1200" baseline="0" dirty="0">
                <a:solidFill>
                  <a:schemeClr val="tx1"/>
                </a:solidFill>
                <a:latin typeface="Arial" panose="020B0604020202020204" pitchFamily="34" charset="0"/>
                <a:ea typeface="+mn-ea"/>
                <a:cs typeface="+mn-cs"/>
              </a:rPr>
              <a:t>Louisiana </a:t>
            </a:r>
            <a:r>
              <a:rPr lang="en-US" sz="1200" b="0" i="0" u="none" strike="noStrike" kern="1200" baseline="0" dirty="0">
                <a:solidFill>
                  <a:schemeClr val="tx1"/>
                </a:solidFill>
                <a:latin typeface="Arial" panose="020B0604020202020204" pitchFamily="34" charset="0"/>
                <a:ea typeface="+mn-ea"/>
                <a:cs typeface="+mn-cs"/>
              </a:rPr>
              <a:t>760 760</a:t>
            </a:r>
          </a:p>
          <a:p>
            <a:r>
              <a:rPr lang="en-US" sz="1200" b="1" i="0" u="none" strike="noStrike" kern="1200" baseline="0" dirty="0">
                <a:solidFill>
                  <a:schemeClr val="tx1"/>
                </a:solidFill>
                <a:latin typeface="Arial" panose="020B0604020202020204" pitchFamily="34" charset="0"/>
                <a:ea typeface="+mn-ea"/>
                <a:cs typeface="+mn-cs"/>
              </a:rPr>
              <a:t>Maine </a:t>
            </a:r>
            <a:r>
              <a:rPr lang="en-US" sz="1200" b="0" i="0" u="none" strike="noStrike" kern="1200" baseline="0" dirty="0">
                <a:solidFill>
                  <a:schemeClr val="tx1"/>
                </a:solidFill>
                <a:latin typeface="Arial" panose="020B0604020202020204" pitchFamily="34" charset="0"/>
                <a:ea typeface="+mn-ea"/>
                <a:cs typeface="+mn-cs"/>
              </a:rPr>
              <a:t>172 172</a:t>
            </a:r>
          </a:p>
          <a:p>
            <a:r>
              <a:rPr lang="en-US" sz="1200" b="1" i="0" u="none" strike="noStrike" kern="1200" baseline="0" dirty="0">
                <a:solidFill>
                  <a:schemeClr val="tx1"/>
                </a:solidFill>
                <a:latin typeface="Arial" panose="020B0604020202020204" pitchFamily="34" charset="0"/>
                <a:ea typeface="+mn-ea"/>
                <a:cs typeface="+mn-cs"/>
              </a:rPr>
              <a:t>Maryland </a:t>
            </a:r>
            <a:r>
              <a:rPr lang="en-US" sz="1200" b="0" i="0" u="none" strike="noStrike" kern="1200" baseline="0" dirty="0">
                <a:solidFill>
                  <a:schemeClr val="tx1"/>
                </a:solidFill>
                <a:latin typeface="Arial" panose="020B0604020202020204" pitchFamily="34" charset="0"/>
                <a:ea typeface="+mn-ea"/>
                <a:cs typeface="+mn-cs"/>
              </a:rPr>
              <a:t>550 550</a:t>
            </a:r>
          </a:p>
          <a:p>
            <a:r>
              <a:rPr lang="en-US" sz="1200" b="1" i="0" u="none" strike="noStrike" kern="1200" baseline="0" dirty="0">
                <a:solidFill>
                  <a:schemeClr val="tx1"/>
                </a:solidFill>
                <a:latin typeface="Arial" panose="020B0604020202020204" pitchFamily="34" charset="0"/>
                <a:ea typeface="+mn-ea"/>
                <a:cs typeface="+mn-cs"/>
              </a:rPr>
              <a:t>Massachusetts </a:t>
            </a:r>
            <a:r>
              <a:rPr lang="en-US" sz="1200" b="0" i="0" u="none" strike="noStrike" kern="1200" baseline="0" dirty="0">
                <a:solidFill>
                  <a:schemeClr val="tx1"/>
                </a:solidFill>
                <a:latin typeface="Arial" panose="020B0604020202020204" pitchFamily="34" charset="0"/>
                <a:ea typeface="+mn-ea"/>
                <a:cs typeface="+mn-cs"/>
              </a:rPr>
              <a:t>350 350</a:t>
            </a:r>
          </a:p>
          <a:p>
            <a:r>
              <a:rPr lang="en-US" sz="1200" b="1" i="0" u="none" strike="noStrike" kern="1200" baseline="0" dirty="0">
                <a:solidFill>
                  <a:schemeClr val="tx1"/>
                </a:solidFill>
                <a:latin typeface="Arial" panose="020B0604020202020204" pitchFamily="34" charset="0"/>
                <a:ea typeface="+mn-ea"/>
                <a:cs typeface="+mn-cs"/>
              </a:rPr>
              <a:t>Michigan </a:t>
            </a:r>
            <a:r>
              <a:rPr lang="en-US" sz="1200" b="0" i="0" u="none" strike="noStrike" kern="1200" baseline="0" dirty="0">
                <a:solidFill>
                  <a:schemeClr val="tx1"/>
                </a:solidFill>
                <a:latin typeface="Arial" panose="020B0604020202020204" pitchFamily="34" charset="0"/>
                <a:ea typeface="+mn-ea"/>
                <a:cs typeface="+mn-cs"/>
              </a:rPr>
              <a:t>1030 1,030</a:t>
            </a:r>
          </a:p>
          <a:p>
            <a:r>
              <a:rPr lang="en-US" sz="1200" b="1" i="0" u="none" strike="noStrike" kern="1200" baseline="0" dirty="0">
                <a:solidFill>
                  <a:schemeClr val="tx1"/>
                </a:solidFill>
                <a:latin typeface="Arial" panose="020B0604020202020204" pitchFamily="34" charset="0"/>
                <a:ea typeface="+mn-ea"/>
                <a:cs typeface="+mn-cs"/>
              </a:rPr>
              <a:t>Minnesota </a:t>
            </a:r>
            <a:r>
              <a:rPr lang="en-US" sz="1200" b="0" i="0" u="none" strike="noStrike" kern="1200" baseline="0" dirty="0">
                <a:solidFill>
                  <a:schemeClr val="tx1"/>
                </a:solidFill>
                <a:latin typeface="Arial" panose="020B0604020202020204" pitchFamily="34" charset="0"/>
                <a:ea typeface="+mn-ea"/>
                <a:cs typeface="+mn-cs"/>
              </a:rPr>
              <a:t>357 357</a:t>
            </a:r>
          </a:p>
          <a:p>
            <a:r>
              <a:rPr lang="en-US" sz="1200" b="1" i="0" u="none" strike="noStrike" kern="1200" baseline="0" dirty="0">
                <a:solidFill>
                  <a:schemeClr val="tx1"/>
                </a:solidFill>
                <a:latin typeface="Arial" panose="020B0604020202020204" pitchFamily="34" charset="0"/>
                <a:ea typeface="+mn-ea"/>
                <a:cs typeface="+mn-cs"/>
              </a:rPr>
              <a:t>Mississippi </a:t>
            </a:r>
            <a:r>
              <a:rPr lang="en-US" sz="1200" b="0" i="0" u="none" strike="noStrike" kern="1200" baseline="0" dirty="0">
                <a:solidFill>
                  <a:schemeClr val="tx1"/>
                </a:solidFill>
                <a:latin typeface="Arial" panose="020B0604020202020204" pitchFamily="34" charset="0"/>
                <a:ea typeface="+mn-ea"/>
                <a:cs typeface="+mn-cs"/>
              </a:rPr>
              <a:t>690 690</a:t>
            </a:r>
          </a:p>
          <a:p>
            <a:r>
              <a:rPr lang="en-US" sz="1200" b="1" i="0" u="none" strike="noStrike" kern="1200" baseline="0" dirty="0">
                <a:solidFill>
                  <a:schemeClr val="tx1"/>
                </a:solidFill>
                <a:latin typeface="Arial" panose="020B0604020202020204" pitchFamily="34" charset="0"/>
                <a:ea typeface="+mn-ea"/>
                <a:cs typeface="+mn-cs"/>
              </a:rPr>
              <a:t>Missouri </a:t>
            </a:r>
            <a:r>
              <a:rPr lang="en-US" sz="1200" b="0" i="0" u="none" strike="noStrike" kern="1200" baseline="0" dirty="0">
                <a:solidFill>
                  <a:schemeClr val="tx1"/>
                </a:solidFill>
                <a:latin typeface="Arial" panose="020B0604020202020204" pitchFamily="34" charset="0"/>
                <a:ea typeface="+mn-ea"/>
                <a:cs typeface="+mn-cs"/>
              </a:rPr>
              <a:t>930 930</a:t>
            </a:r>
          </a:p>
          <a:p>
            <a:r>
              <a:rPr lang="en-US" sz="1200" b="1" i="0" u="none" strike="noStrike" kern="1200" baseline="0" dirty="0">
                <a:solidFill>
                  <a:schemeClr val="tx1"/>
                </a:solidFill>
                <a:latin typeface="Arial" panose="020B0604020202020204" pitchFamily="34" charset="0"/>
                <a:ea typeface="+mn-ea"/>
                <a:cs typeface="+mn-cs"/>
              </a:rPr>
              <a:t>Montana </a:t>
            </a:r>
            <a:r>
              <a:rPr lang="en-US" sz="1200" b="0" i="0" u="none" strike="noStrike" kern="1200" baseline="0" dirty="0">
                <a:solidFill>
                  <a:schemeClr val="tx1"/>
                </a:solidFill>
                <a:latin typeface="Arial" panose="020B0604020202020204" pitchFamily="34" charset="0"/>
                <a:ea typeface="+mn-ea"/>
                <a:cs typeface="+mn-cs"/>
              </a:rPr>
              <a:t>186 186</a:t>
            </a:r>
          </a:p>
          <a:p>
            <a:r>
              <a:rPr lang="en-US" sz="1200" b="1" i="0" u="none" strike="noStrike" kern="1200" baseline="0" dirty="0">
                <a:solidFill>
                  <a:schemeClr val="tx1"/>
                </a:solidFill>
                <a:latin typeface="Arial" panose="020B0604020202020204" pitchFamily="34" charset="0"/>
                <a:ea typeface="+mn-ea"/>
                <a:cs typeface="+mn-cs"/>
              </a:rPr>
              <a:t>Nebraska </a:t>
            </a:r>
            <a:r>
              <a:rPr lang="en-US" sz="1200" b="0" i="0" u="none" strike="noStrike" kern="1200" baseline="0" dirty="0">
                <a:solidFill>
                  <a:schemeClr val="tx1"/>
                </a:solidFill>
                <a:latin typeface="Arial" panose="020B0604020202020204" pitchFamily="34" charset="0"/>
                <a:ea typeface="+mn-ea"/>
                <a:cs typeface="+mn-cs"/>
              </a:rPr>
              <a:t>228 228</a:t>
            </a:r>
          </a:p>
          <a:p>
            <a:r>
              <a:rPr lang="en-US" sz="1200" b="1" i="0" u="none" strike="noStrike" kern="1200" baseline="0" dirty="0">
                <a:solidFill>
                  <a:schemeClr val="tx1"/>
                </a:solidFill>
                <a:latin typeface="Arial" panose="020B0604020202020204" pitchFamily="34" charset="0"/>
                <a:ea typeface="+mn-ea"/>
                <a:cs typeface="+mn-cs"/>
              </a:rPr>
              <a:t>Nevada </a:t>
            </a:r>
            <a:r>
              <a:rPr lang="en-US" sz="1200" b="0" i="0" u="none" strike="noStrike" kern="1200" baseline="0" dirty="0">
                <a:solidFill>
                  <a:schemeClr val="tx1"/>
                </a:solidFill>
                <a:latin typeface="Arial" panose="020B0604020202020204" pitchFamily="34" charset="0"/>
                <a:ea typeface="+mn-ea"/>
                <a:cs typeface="+mn-cs"/>
              </a:rPr>
              <a:t>309 309</a:t>
            </a:r>
          </a:p>
          <a:p>
            <a:r>
              <a:rPr lang="en-US" sz="1200" b="1" i="0" u="none" strike="noStrike" kern="1200" baseline="0" dirty="0">
                <a:solidFill>
                  <a:schemeClr val="tx1"/>
                </a:solidFill>
                <a:latin typeface="Arial" panose="020B0604020202020204" pitchFamily="34" charset="0"/>
                <a:ea typeface="+mn-ea"/>
                <a:cs typeface="+mn-cs"/>
              </a:rPr>
              <a:t>New Hampshire </a:t>
            </a:r>
            <a:r>
              <a:rPr lang="en-US" sz="1200" b="0" i="0" u="none" strike="noStrike" kern="1200" baseline="0" dirty="0">
                <a:solidFill>
                  <a:schemeClr val="tx1"/>
                </a:solidFill>
                <a:latin typeface="Arial" panose="020B0604020202020204" pitchFamily="34" charset="0"/>
                <a:ea typeface="+mn-ea"/>
                <a:cs typeface="+mn-cs"/>
              </a:rPr>
              <a:t>102 102</a:t>
            </a:r>
          </a:p>
          <a:p>
            <a:r>
              <a:rPr lang="en-US" sz="1200" b="1" i="0" u="none" strike="noStrike" kern="1200" baseline="0" dirty="0">
                <a:solidFill>
                  <a:schemeClr val="tx1"/>
                </a:solidFill>
                <a:latin typeface="Arial" panose="020B0604020202020204" pitchFamily="34" charset="0"/>
                <a:ea typeface="+mn-ea"/>
                <a:cs typeface="+mn-cs"/>
              </a:rPr>
              <a:t>New Jersey </a:t>
            </a:r>
            <a:r>
              <a:rPr lang="en-US" sz="1200" b="0" i="0" u="none" strike="noStrike" kern="1200" baseline="0" dirty="0">
                <a:solidFill>
                  <a:schemeClr val="tx1"/>
                </a:solidFill>
                <a:latin typeface="Arial" panose="020B0604020202020204" pitchFamily="34" charset="0"/>
                <a:ea typeface="+mn-ea"/>
                <a:cs typeface="+mn-cs"/>
              </a:rPr>
              <a:t>624 624</a:t>
            </a:r>
          </a:p>
          <a:p>
            <a:r>
              <a:rPr lang="en-US" sz="1200" b="1" i="0" u="none" strike="noStrike" kern="1200" baseline="0" dirty="0">
                <a:solidFill>
                  <a:schemeClr val="tx1"/>
                </a:solidFill>
                <a:latin typeface="Arial" panose="020B0604020202020204" pitchFamily="34" charset="0"/>
                <a:ea typeface="+mn-ea"/>
                <a:cs typeface="+mn-cs"/>
              </a:rPr>
              <a:t>New Mexico </a:t>
            </a:r>
            <a:r>
              <a:rPr lang="en-US" sz="1200" b="0" i="0" u="none" strike="noStrike" kern="1200" baseline="0" dirty="0">
                <a:solidFill>
                  <a:schemeClr val="tx1"/>
                </a:solidFill>
                <a:latin typeface="Arial" panose="020B0604020202020204" pitchFamily="34" charset="0"/>
                <a:ea typeface="+mn-ea"/>
                <a:cs typeface="+mn-cs"/>
              </a:rPr>
              <a:t>379 379</a:t>
            </a:r>
          </a:p>
          <a:p>
            <a:r>
              <a:rPr lang="en-US" sz="1200" b="1" i="0" u="none" strike="noStrike" kern="1200" baseline="0" dirty="0">
                <a:solidFill>
                  <a:schemeClr val="tx1"/>
                </a:solidFill>
                <a:latin typeface="Arial" panose="020B0604020202020204" pitchFamily="34" charset="0"/>
                <a:ea typeface="+mn-ea"/>
                <a:cs typeface="+mn-cs"/>
              </a:rPr>
              <a:t>New York </a:t>
            </a:r>
            <a:r>
              <a:rPr lang="en-US" sz="1200" b="0" i="0" u="none" strike="noStrike" kern="1200" baseline="0" dirty="0">
                <a:solidFill>
                  <a:schemeClr val="tx1"/>
                </a:solidFill>
                <a:latin typeface="Arial" panose="020B0604020202020204" pitchFamily="34" charset="0"/>
                <a:ea typeface="+mn-ea"/>
                <a:cs typeface="+mn-cs"/>
              </a:rPr>
              <a:t>999 999</a:t>
            </a:r>
          </a:p>
          <a:p>
            <a:r>
              <a:rPr lang="en-US" sz="1200" b="1" i="0" u="none" strike="noStrike" kern="1200" baseline="0" dirty="0">
                <a:solidFill>
                  <a:schemeClr val="tx1"/>
                </a:solidFill>
                <a:latin typeface="Arial" panose="020B0604020202020204" pitchFamily="34" charset="0"/>
                <a:ea typeface="+mn-ea"/>
                <a:cs typeface="+mn-cs"/>
              </a:rPr>
              <a:t>North Carolina </a:t>
            </a:r>
            <a:r>
              <a:rPr lang="en-US" sz="1200" b="0" i="0" u="none" strike="noStrike" kern="1200" baseline="0" dirty="0">
                <a:solidFill>
                  <a:schemeClr val="tx1"/>
                </a:solidFill>
                <a:latin typeface="Arial" panose="020B0604020202020204" pitchFamily="34" charset="0"/>
                <a:ea typeface="+mn-ea"/>
                <a:cs typeface="+mn-cs"/>
              </a:rPr>
              <a:t>1412 1,412</a:t>
            </a:r>
          </a:p>
          <a:p>
            <a:r>
              <a:rPr lang="en-US" sz="1200" b="1" i="0" u="none" strike="noStrike" kern="1200" baseline="0" dirty="0">
                <a:solidFill>
                  <a:schemeClr val="tx1"/>
                </a:solidFill>
                <a:latin typeface="Arial" panose="020B0604020202020204" pitchFamily="34" charset="0"/>
                <a:ea typeface="+mn-ea"/>
                <a:cs typeface="+mn-cs"/>
              </a:rPr>
              <a:t>North Dakota </a:t>
            </a:r>
            <a:r>
              <a:rPr lang="en-US" sz="1200" b="0" i="0" u="none" strike="noStrike" kern="1200" baseline="0" dirty="0">
                <a:solidFill>
                  <a:schemeClr val="tx1"/>
                </a:solidFill>
                <a:latin typeface="Arial" panose="020B0604020202020204" pitchFamily="34" charset="0"/>
                <a:ea typeface="+mn-ea"/>
                <a:cs typeface="+mn-cs"/>
              </a:rPr>
              <a:t>115 115</a:t>
            </a:r>
          </a:p>
          <a:p>
            <a:r>
              <a:rPr lang="en-US" sz="1200" b="1" i="0" u="none" strike="noStrike" kern="1200" baseline="0" dirty="0">
                <a:solidFill>
                  <a:schemeClr val="tx1"/>
                </a:solidFill>
                <a:latin typeface="Arial" panose="020B0604020202020204" pitchFamily="34" charset="0"/>
                <a:ea typeface="+mn-ea"/>
                <a:cs typeface="+mn-cs"/>
              </a:rPr>
              <a:t>Ohio </a:t>
            </a:r>
            <a:r>
              <a:rPr lang="en-US" sz="1200" b="0" i="0" u="none" strike="noStrike" kern="1200" baseline="0" dirty="0">
                <a:solidFill>
                  <a:schemeClr val="tx1"/>
                </a:solidFill>
                <a:latin typeface="Arial" panose="020B0604020202020204" pitchFamily="34" charset="0"/>
                <a:ea typeface="+mn-ea"/>
                <a:cs typeface="+mn-cs"/>
              </a:rPr>
              <a:t>1179 1,179</a:t>
            </a:r>
          </a:p>
          <a:p>
            <a:r>
              <a:rPr lang="en-US" sz="1200" b="1" i="0" u="none" strike="noStrike" kern="1200" baseline="0" dirty="0">
                <a:solidFill>
                  <a:schemeClr val="tx1"/>
                </a:solidFill>
                <a:latin typeface="Arial" panose="020B0604020202020204" pitchFamily="34" charset="0"/>
                <a:ea typeface="+mn-ea"/>
                <a:cs typeface="+mn-cs"/>
              </a:rPr>
              <a:t>Oklahoma </a:t>
            </a:r>
            <a:r>
              <a:rPr lang="en-US" sz="1200" b="0" i="0" u="none" strike="noStrike" kern="1200" baseline="0" dirty="0">
                <a:solidFill>
                  <a:schemeClr val="tx1"/>
                </a:solidFill>
                <a:latin typeface="Arial" panose="020B0604020202020204" pitchFamily="34" charset="0"/>
                <a:ea typeface="+mn-ea"/>
                <a:cs typeface="+mn-cs"/>
              </a:rPr>
              <a:t>655 655</a:t>
            </a:r>
          </a:p>
          <a:p>
            <a:r>
              <a:rPr lang="en-US" sz="1200" b="1" i="0" u="none" strike="noStrike" kern="1200" baseline="0" dirty="0">
                <a:solidFill>
                  <a:schemeClr val="tx1"/>
                </a:solidFill>
                <a:latin typeface="Arial" panose="020B0604020202020204" pitchFamily="34" charset="0"/>
                <a:ea typeface="+mn-ea"/>
                <a:cs typeface="+mn-cs"/>
              </a:rPr>
              <a:t>Oregon </a:t>
            </a:r>
            <a:r>
              <a:rPr lang="en-US" sz="1200" b="0" i="0" u="none" strike="noStrike" kern="1200" baseline="0" dirty="0">
                <a:solidFill>
                  <a:schemeClr val="tx1"/>
                </a:solidFill>
                <a:latin typeface="Arial" panose="020B0604020202020204" pitchFamily="34" charset="0"/>
                <a:ea typeface="+mn-ea"/>
                <a:cs typeface="+mn-cs"/>
              </a:rPr>
              <a:t>437 437</a:t>
            </a:r>
          </a:p>
          <a:p>
            <a:r>
              <a:rPr lang="en-US" sz="1200" b="1" i="0" u="none" strike="noStrike" kern="1200" baseline="0" dirty="0">
                <a:solidFill>
                  <a:schemeClr val="tx1"/>
                </a:solidFill>
                <a:latin typeface="Arial" panose="020B0604020202020204" pitchFamily="34" charset="0"/>
                <a:ea typeface="+mn-ea"/>
                <a:cs typeface="+mn-cs"/>
              </a:rPr>
              <a:t>Pennsylvania </a:t>
            </a:r>
            <a:r>
              <a:rPr lang="en-US" sz="1200" b="0" i="0" u="none" strike="noStrike" kern="1200" baseline="0" dirty="0">
                <a:solidFill>
                  <a:schemeClr val="tx1"/>
                </a:solidFill>
                <a:latin typeface="Arial" panose="020B0604020202020204" pitchFamily="34" charset="0"/>
                <a:ea typeface="+mn-ea"/>
                <a:cs typeface="+mn-cs"/>
              </a:rPr>
              <a:t>1137 1,137</a:t>
            </a:r>
          </a:p>
          <a:p>
            <a:r>
              <a:rPr lang="en-US" sz="1200" b="1" i="0" u="none" strike="noStrike" kern="1200" baseline="0" dirty="0">
                <a:solidFill>
                  <a:schemeClr val="tx1"/>
                </a:solidFill>
                <a:latin typeface="Arial" panose="020B0604020202020204" pitchFamily="34" charset="0"/>
                <a:ea typeface="+mn-ea"/>
                <a:cs typeface="+mn-cs"/>
              </a:rPr>
              <a:t>Rhode Island </a:t>
            </a:r>
            <a:r>
              <a:rPr lang="en-US" sz="1200" b="0" i="0" u="none" strike="noStrike" kern="1200" baseline="0" dirty="0">
                <a:solidFill>
                  <a:schemeClr val="tx1"/>
                </a:solidFill>
                <a:latin typeface="Arial" panose="020B0604020202020204" pitchFamily="34" charset="0"/>
                <a:ea typeface="+mn-ea"/>
                <a:cs typeface="+mn-cs"/>
              </a:rPr>
              <a:t>83 83</a:t>
            </a:r>
          </a:p>
          <a:p>
            <a:r>
              <a:rPr lang="en-US" sz="1200" b="1" i="0" u="none" strike="noStrike" kern="1200" baseline="0" dirty="0">
                <a:solidFill>
                  <a:schemeClr val="tx1"/>
                </a:solidFill>
                <a:latin typeface="Arial" panose="020B0604020202020204" pitchFamily="34" charset="0"/>
                <a:ea typeface="+mn-ea"/>
                <a:cs typeface="+mn-cs"/>
              </a:rPr>
              <a:t>South Carolina </a:t>
            </a:r>
            <a:r>
              <a:rPr lang="en-US" sz="1200" b="0" i="0" u="none" strike="noStrike" kern="1200" baseline="0" dirty="0">
                <a:solidFill>
                  <a:schemeClr val="tx1"/>
                </a:solidFill>
                <a:latin typeface="Arial" panose="020B0604020202020204" pitchFamily="34" charset="0"/>
                <a:ea typeface="+mn-ea"/>
                <a:cs typeface="+mn-cs"/>
              </a:rPr>
              <a:t>988 988</a:t>
            </a:r>
          </a:p>
          <a:p>
            <a:r>
              <a:rPr lang="en-US" sz="1200" b="1" i="0" u="none" strike="noStrike" kern="1200" baseline="0" dirty="0">
                <a:solidFill>
                  <a:schemeClr val="tx1"/>
                </a:solidFill>
                <a:latin typeface="Arial" panose="020B0604020202020204" pitchFamily="34" charset="0"/>
                <a:ea typeface="+mn-ea"/>
                <a:cs typeface="+mn-cs"/>
              </a:rPr>
              <a:t>South Dakota </a:t>
            </a:r>
            <a:r>
              <a:rPr lang="en-US" sz="1200" b="0" i="0" u="none" strike="noStrike" kern="1200" baseline="0" dirty="0">
                <a:solidFill>
                  <a:schemeClr val="tx1"/>
                </a:solidFill>
                <a:latin typeface="Arial" panose="020B0604020202020204" pitchFamily="34" charset="0"/>
                <a:ea typeface="+mn-ea"/>
                <a:cs typeface="+mn-cs"/>
              </a:rPr>
              <a:t>129 129</a:t>
            </a:r>
          </a:p>
          <a:p>
            <a:r>
              <a:rPr lang="en-US" sz="1200" b="1" i="0" u="none" strike="noStrike" kern="1200" baseline="0" dirty="0">
                <a:solidFill>
                  <a:schemeClr val="tx1"/>
                </a:solidFill>
                <a:latin typeface="Arial" panose="020B0604020202020204" pitchFamily="34" charset="0"/>
                <a:ea typeface="+mn-ea"/>
                <a:cs typeface="+mn-cs"/>
              </a:rPr>
              <a:t>Tennessee </a:t>
            </a:r>
            <a:r>
              <a:rPr lang="en-US" sz="1200" b="0" i="0" u="none" strike="noStrike" kern="1200" baseline="0" dirty="0">
                <a:solidFill>
                  <a:schemeClr val="tx1"/>
                </a:solidFill>
                <a:latin typeface="Arial" panose="020B0604020202020204" pitchFamily="34" charset="0"/>
                <a:ea typeface="+mn-ea"/>
                <a:cs typeface="+mn-cs"/>
              </a:rPr>
              <a:t>1040 1,040</a:t>
            </a:r>
          </a:p>
          <a:p>
            <a:r>
              <a:rPr lang="en-US" sz="1200" b="1" i="0" u="none" strike="noStrike" kern="1200" baseline="0" dirty="0">
                <a:solidFill>
                  <a:schemeClr val="tx1"/>
                </a:solidFill>
                <a:latin typeface="Arial" panose="020B0604020202020204" pitchFamily="34" charset="0"/>
                <a:ea typeface="+mn-ea"/>
                <a:cs typeface="+mn-cs"/>
              </a:rPr>
              <a:t>Texas </a:t>
            </a:r>
            <a:r>
              <a:rPr lang="en-US" sz="1200" b="0" i="0" u="none" strike="noStrike" kern="1200" baseline="0" dirty="0">
                <a:solidFill>
                  <a:schemeClr val="tx1"/>
                </a:solidFill>
                <a:latin typeface="Arial" panose="020B0604020202020204" pitchFamily="34" charset="0"/>
                <a:ea typeface="+mn-ea"/>
                <a:cs typeface="+mn-cs"/>
              </a:rPr>
              <a:t>3722 3,722</a:t>
            </a:r>
          </a:p>
          <a:p>
            <a:r>
              <a:rPr lang="en-US" sz="1200" b="1" i="0" u="none" strike="noStrike" kern="1200" baseline="0" dirty="0">
                <a:solidFill>
                  <a:schemeClr val="tx1"/>
                </a:solidFill>
                <a:latin typeface="Arial" panose="020B0604020202020204" pitchFamily="34" charset="0"/>
                <a:ea typeface="+mn-ea"/>
                <a:cs typeface="+mn-cs"/>
              </a:rPr>
              <a:t>Utah </a:t>
            </a:r>
            <a:r>
              <a:rPr lang="en-US" sz="1200" b="0" i="0" u="none" strike="noStrike" kern="1200" baseline="0" dirty="0">
                <a:solidFill>
                  <a:schemeClr val="tx1"/>
                </a:solidFill>
                <a:latin typeface="Arial" panose="020B0604020202020204" pitchFamily="34" charset="0"/>
                <a:ea typeface="+mn-ea"/>
                <a:cs typeface="+mn-cs"/>
              </a:rPr>
              <a:t>273 273</a:t>
            </a:r>
          </a:p>
          <a:p>
            <a:r>
              <a:rPr lang="en-US" sz="1200" b="1" i="0" u="none" strike="noStrike" kern="1200" baseline="0" dirty="0">
                <a:solidFill>
                  <a:schemeClr val="tx1"/>
                </a:solidFill>
                <a:latin typeface="Arial" panose="020B0604020202020204" pitchFamily="34" charset="0"/>
                <a:ea typeface="+mn-ea"/>
                <a:cs typeface="+mn-cs"/>
              </a:rPr>
              <a:t>Vermont </a:t>
            </a:r>
            <a:r>
              <a:rPr lang="en-US" sz="1200" b="0" i="0" u="none" strike="noStrike" kern="1200" baseline="0" dirty="0">
                <a:solidFill>
                  <a:schemeClr val="tx1"/>
                </a:solidFill>
                <a:latin typeface="Arial" panose="020B0604020202020204" pitchFamily="34" charset="0"/>
                <a:ea typeface="+mn-ea"/>
                <a:cs typeface="+mn-cs"/>
              </a:rPr>
              <a:t>69 69</a:t>
            </a:r>
          </a:p>
          <a:p>
            <a:r>
              <a:rPr lang="en-US" sz="1200" b="1" i="0" u="none" strike="noStrike" kern="1200" baseline="0" dirty="0">
                <a:solidFill>
                  <a:schemeClr val="tx1"/>
                </a:solidFill>
                <a:latin typeface="Arial" panose="020B0604020202020204" pitchFamily="34" charset="0"/>
                <a:ea typeface="+mn-ea"/>
                <a:cs typeface="+mn-cs"/>
              </a:rPr>
              <a:t>Virginia </a:t>
            </a:r>
            <a:r>
              <a:rPr lang="en-US" sz="1200" b="0" i="0" u="none" strike="noStrike" kern="1200" baseline="0" dirty="0">
                <a:solidFill>
                  <a:schemeClr val="tx1"/>
                </a:solidFill>
                <a:latin typeface="Arial" panose="020B0604020202020204" pitchFamily="34" charset="0"/>
                <a:ea typeface="+mn-ea"/>
                <a:cs typeface="+mn-cs"/>
              </a:rPr>
              <a:t>839 839</a:t>
            </a:r>
          </a:p>
          <a:p>
            <a:r>
              <a:rPr lang="en-US" sz="1200" b="1" i="0" u="none" strike="noStrike" kern="1200" baseline="0" dirty="0">
                <a:solidFill>
                  <a:schemeClr val="tx1"/>
                </a:solidFill>
                <a:latin typeface="Arial" panose="020B0604020202020204" pitchFamily="34" charset="0"/>
                <a:ea typeface="+mn-ea"/>
                <a:cs typeface="+mn-cs"/>
              </a:rPr>
              <a:t>Washington </a:t>
            </a:r>
            <a:r>
              <a:rPr lang="en-US" sz="1200" b="0" i="0" u="none" strike="noStrike" kern="1200" baseline="0" dirty="0">
                <a:solidFill>
                  <a:schemeClr val="tx1"/>
                </a:solidFill>
                <a:latin typeface="Arial" panose="020B0604020202020204" pitchFamily="34" charset="0"/>
                <a:ea typeface="+mn-ea"/>
                <a:cs typeface="+mn-cs"/>
              </a:rPr>
              <a:t>565 565</a:t>
            </a:r>
          </a:p>
          <a:p>
            <a:r>
              <a:rPr lang="en-US" sz="1200" b="1" i="0" u="none" strike="noStrike" kern="1200" baseline="0" dirty="0">
                <a:solidFill>
                  <a:schemeClr val="tx1"/>
                </a:solidFill>
                <a:latin typeface="Arial" panose="020B0604020202020204" pitchFamily="34" charset="0"/>
                <a:ea typeface="+mn-ea"/>
                <a:cs typeface="+mn-cs"/>
              </a:rPr>
              <a:t>West Virginia </a:t>
            </a:r>
            <a:r>
              <a:rPr lang="en-US" sz="1200" b="0" i="0" u="none" strike="noStrike" kern="1200" baseline="0" dirty="0">
                <a:solidFill>
                  <a:schemeClr val="tx1"/>
                </a:solidFill>
                <a:latin typeface="Arial" panose="020B0604020202020204" pitchFamily="34" charset="0"/>
                <a:ea typeface="+mn-ea"/>
                <a:cs typeface="+mn-cs"/>
              </a:rPr>
              <a:t>303 303</a:t>
            </a:r>
          </a:p>
          <a:p>
            <a:r>
              <a:rPr lang="en-US" sz="1200" b="1" i="0" u="none" strike="noStrike" kern="1200" baseline="0" dirty="0">
                <a:solidFill>
                  <a:schemeClr val="tx1"/>
                </a:solidFill>
                <a:latin typeface="Arial" panose="020B0604020202020204" pitchFamily="34" charset="0"/>
                <a:ea typeface="+mn-ea"/>
                <a:cs typeface="+mn-cs"/>
              </a:rPr>
              <a:t>Wisconsin </a:t>
            </a:r>
            <a:r>
              <a:rPr lang="en-US" sz="1200" b="0" i="0" u="none" strike="noStrike" kern="1200" baseline="0" dirty="0">
                <a:solidFill>
                  <a:schemeClr val="tx1"/>
                </a:solidFill>
                <a:latin typeface="Arial" panose="020B0604020202020204" pitchFamily="34" charset="0"/>
                <a:ea typeface="+mn-ea"/>
                <a:cs typeface="+mn-cs"/>
              </a:rPr>
              <a:t>613 613</a:t>
            </a:r>
          </a:p>
          <a:p>
            <a:r>
              <a:rPr lang="en-US" sz="1200" b="1" i="0" u="none" strike="noStrike" kern="1200" baseline="0" dirty="0">
                <a:solidFill>
                  <a:schemeClr val="tx1"/>
                </a:solidFill>
                <a:latin typeface="Arial" panose="020B0604020202020204" pitchFamily="34" charset="0"/>
                <a:ea typeface="+mn-ea"/>
                <a:cs typeface="+mn-cs"/>
              </a:rPr>
              <a:t>Wyoming </a:t>
            </a:r>
            <a:r>
              <a:rPr lang="en-US" sz="1200" b="0" i="0" u="none" strike="noStrike" kern="1200" baseline="0" dirty="0">
                <a:solidFill>
                  <a:schemeClr val="tx1"/>
                </a:solidFill>
                <a:latin typeface="Arial" panose="020B0604020202020204" pitchFamily="34" charset="0"/>
                <a:ea typeface="+mn-ea"/>
                <a:cs typeface="+mn-cs"/>
              </a:rPr>
              <a:t>123 123</a:t>
            </a:r>
          </a:p>
          <a:p>
            <a:r>
              <a:rPr lang="en-US" sz="1200" b="1" i="0" u="none" strike="noStrike" kern="1200" baseline="0" dirty="0">
                <a:solidFill>
                  <a:schemeClr val="tx1"/>
                </a:solidFill>
                <a:latin typeface="Arial" panose="020B0604020202020204" pitchFamily="34" charset="0"/>
                <a:ea typeface="+mn-ea"/>
                <a:cs typeface="+mn-cs"/>
              </a:rPr>
              <a:t>Total </a:t>
            </a:r>
            <a:r>
              <a:rPr lang="en-US" sz="1200" b="0" i="0" u="none" strike="noStrike" kern="1200" baseline="0" dirty="0">
                <a:solidFill>
                  <a:schemeClr val="tx1"/>
                </a:solidFill>
                <a:latin typeface="Arial" panose="020B0604020202020204" pitchFamily="34" charset="0"/>
                <a:ea typeface="+mn-ea"/>
                <a:cs typeface="+mn-cs"/>
              </a:rPr>
              <a:t>37,133 37,133</a:t>
            </a:r>
            <a:endParaRPr lang="en-US" dirty="0"/>
          </a:p>
          <a:p>
            <a:pPr eaLnBrk="1" hangingPunct="1"/>
            <a:endParaRPr lang="en-US" sz="1800" dirty="0"/>
          </a:p>
        </p:txBody>
      </p:sp>
    </p:spTree>
    <p:extLst>
      <p:ext uri="{BB962C8B-B14F-4D97-AF65-F5344CB8AC3E}">
        <p14:creationId xmlns:p14="http://schemas.microsoft.com/office/powerpoint/2010/main" val="341982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p:txBody>
          <a:bodyPr/>
          <a:lstStyle/>
          <a:p>
            <a:pPr>
              <a:defRPr/>
            </a:pPr>
            <a:fld id="{14CE30B6-5E7B-47D6-96F2-1C621C619780}" type="slidenum">
              <a:rPr lang="en-US"/>
              <a:pPr>
                <a:defRPr/>
              </a:pPr>
              <a:t>12</a:t>
            </a:fld>
            <a:endParaRPr lang="en-US" dirty="0"/>
          </a:p>
        </p:txBody>
      </p:sp>
      <p:sp>
        <p:nvSpPr>
          <p:cNvPr id="191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8964" name="Rectangle 3"/>
          <p:cNvSpPr>
            <a:spLocks noGrp="1" noChangeArrowheads="1"/>
          </p:cNvSpPr>
          <p:nvPr>
            <p:ph type="body" idx="1"/>
          </p:nvPr>
        </p:nvSpPr>
        <p:spPr bwMode="auto">
          <a:xfrm>
            <a:off x="228600" y="4343400"/>
            <a:ext cx="6324600" cy="4114800"/>
          </a:xfrm>
        </p:spPr>
        <p:txBody>
          <a:bodyPr wrap="square" numCol="1" anchor="t" anchorCtr="0" compatLnSpc="1">
            <a:prstTxWarp prst="textNoShape">
              <a:avLst/>
            </a:prstTxWarp>
            <a:normAutofit fontScale="25000" lnSpcReduction="20000"/>
          </a:bodyPr>
          <a:lstStyle/>
          <a:p>
            <a:pPr eaLnBrk="1" hangingPunct="1">
              <a:defRPr/>
            </a:pPr>
            <a:r>
              <a:rPr lang="en-US" b="1" dirty="0"/>
              <a:t>Key Message: </a:t>
            </a:r>
            <a:r>
              <a:rPr lang="en-US" dirty="0"/>
              <a:t>Quantify WZ fatalities in the USA</a:t>
            </a:r>
          </a:p>
          <a:p>
            <a:pPr eaLnBrk="1" hangingPunct="1">
              <a:defRPr/>
            </a:pPr>
            <a:r>
              <a:rPr lang="en-US" b="1" dirty="0"/>
              <a:t>Est. Presentation Time: </a:t>
            </a:r>
            <a:r>
              <a:rPr lang="en-US" dirty="0"/>
              <a:t>1-2 minute(s)</a:t>
            </a:r>
            <a:endParaRPr lang="en-US" b="1" dirty="0"/>
          </a:p>
          <a:p>
            <a:pPr eaLnBrk="1" hangingPunct="1">
              <a:defRPr/>
            </a:pPr>
            <a:r>
              <a:rPr lang="en-US" b="1" dirty="0"/>
              <a:t>Explanation of Cues/Builds: </a:t>
            </a:r>
            <a:r>
              <a:rPr lang="en-US" dirty="0"/>
              <a:t>None</a:t>
            </a:r>
          </a:p>
          <a:p>
            <a:pPr eaLnBrk="1" hangingPunct="1">
              <a:defRPr/>
            </a:pPr>
            <a:r>
              <a:rPr lang="en-US" b="1" dirty="0"/>
              <a:t>Suggested Comments: </a:t>
            </a:r>
            <a:r>
              <a:rPr lang="en-US" dirty="0"/>
              <a:t>We reached an all-time high in work</a:t>
            </a:r>
            <a:r>
              <a:rPr lang="en-US" baseline="0" dirty="0"/>
              <a:t> </a:t>
            </a:r>
            <a:r>
              <a:rPr lang="en-US" dirty="0"/>
              <a:t>zones fatalities in 2002. Since then, the numbers have declined</a:t>
            </a:r>
            <a:r>
              <a:rPr lang="en-US" baseline="0" dirty="0"/>
              <a:t> but they are on the upswing again! </a:t>
            </a:r>
            <a:r>
              <a:rPr lang="en-US" dirty="0"/>
              <a:t> We can still do better!</a:t>
            </a:r>
          </a:p>
          <a:p>
            <a:pPr eaLnBrk="1" hangingPunct="1">
              <a:defRPr/>
            </a:pPr>
            <a:r>
              <a:rPr lang="en-US" b="1" dirty="0"/>
              <a:t>Suggested Questions:  </a:t>
            </a:r>
            <a:r>
              <a:rPr lang="en-US" dirty="0"/>
              <a:t>Do you see any trends?</a:t>
            </a:r>
          </a:p>
          <a:p>
            <a:pPr eaLnBrk="1" hangingPunct="1">
              <a:defRPr/>
            </a:pPr>
            <a:r>
              <a:rPr lang="en-US" b="1" dirty="0"/>
              <a:t>Additional Information: </a:t>
            </a:r>
            <a:r>
              <a:rPr lang="en-US" dirty="0"/>
              <a:t>These figures include both workers, motorists and pedestrians. http://www.workzonesafety.org/crash_data/</a:t>
            </a:r>
          </a:p>
          <a:p>
            <a:pPr eaLnBrk="1" hangingPunct="1">
              <a:defRPr/>
            </a:pPr>
            <a:r>
              <a:rPr lang="en-US" b="1" dirty="0"/>
              <a:t>2017 STATE DATA: Format 3 numbers):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FATALITIES IN MOTOR VEHICLE TRAFFIC CRASHES IN WORK ZONE BY STATE AND YEAR</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FATALITY ANALYSIS REPORTING SYSTEM (FARS) 2016 FINAL AND 2017</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(State, 2016 fatalities, 2017 fatalities, 2016+2017)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Alabama 13 24 37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Alaska 2 0 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Arizona 9 15 24</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Arkansas 14 21 35</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California 75 48 123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Colorado 7 17 24</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Connecticut 5 6 11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Delaware 2 3 5</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err="1"/>
              <a:t>Dist</a:t>
            </a:r>
            <a:r>
              <a:rPr lang="en-US" dirty="0"/>
              <a:t> of Columbia 0 1 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Florida 80 76 156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Georgia 41 60 101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Hawaii 3 3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Idaho 0 7 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Illinois 44 27 71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Indiana 18 28 46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Iowa 11 10 21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Kansas 6 12 18</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Kentucky 11 15 26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Louisiana 12 11 23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Maine 1 5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Maryland 5 14 19</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Massachusetts 6 2 8</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Michigan 18 25 43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Minnesota 12 10 22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Mississippi 7 4 11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Missouri 8 15 23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Montana 1 1 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Nebraska 13 8 21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Nevada 14 14 28</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New Hampshire 3 0 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New Jersey 7 6 13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New Mexico 8 4 12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New York 8 3 11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North Carolina 13 11 24</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North Dakota 6 0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Ohio 27 25 52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Oklahoma 17 12 29</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Oregon 7 3 10</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Pennsylvania 16 20 36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Rhode Island 1 1 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South Carolina 4 20 24</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South Dakota 1 1 2</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Tennessee 13 10 23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Texas 172 165 337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Utah 5 5 10</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Vermont 1 0 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Virginia 12 11 23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Washington 7 4 11</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West Virginia 1 2 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Wisconsin 11 9 20</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Wyoming 3 5 8</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National 781 799 1,580</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Puerto Rico 1 0 1</a:t>
            </a:r>
          </a:p>
        </p:txBody>
      </p:sp>
    </p:spTree>
    <p:extLst>
      <p:ext uri="{BB962C8B-B14F-4D97-AF65-F5344CB8AC3E}">
        <p14:creationId xmlns:p14="http://schemas.microsoft.com/office/powerpoint/2010/main" val="1347295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Are these the objectives you expect from this course?</a:t>
            </a:r>
          </a:p>
          <a:p>
            <a:r>
              <a:rPr lang="en-US" b="1" dirty="0"/>
              <a:t>Additional Information: </a:t>
            </a:r>
            <a:r>
              <a:rPr lang="en-US" dirty="0"/>
              <a:t>None</a:t>
            </a:r>
          </a:p>
          <a:p>
            <a:r>
              <a:rPr lang="en-US" b="1" dirty="0"/>
              <a:t>Possible Problems: </a:t>
            </a:r>
            <a:r>
              <a:rPr lang="en-US" dirty="0"/>
              <a:t>None</a:t>
            </a:r>
          </a:p>
          <a:p>
            <a:endParaRPr lang="en-US" dirty="0"/>
          </a:p>
        </p:txBody>
      </p:sp>
      <p:sp>
        <p:nvSpPr>
          <p:cNvPr id="30724" name="Slide Number Placeholder 3"/>
          <p:cNvSpPr>
            <a:spLocks noGrp="1"/>
          </p:cNvSpPr>
          <p:nvPr>
            <p:ph type="sldNum" sz="quarter" idx="5"/>
          </p:nvPr>
        </p:nvSpPr>
        <p:spPr>
          <a:xfrm>
            <a:off x="3884613" y="8685213"/>
            <a:ext cx="2971800" cy="457200"/>
          </a:xfrm>
          <a:prstGeom prst="rect">
            <a:avLst/>
          </a:prstGeom>
          <a:noFill/>
        </p:spPr>
        <p:txBody>
          <a:bodyPr/>
          <a:lstStyle/>
          <a:p>
            <a:fld id="{C4B8731E-E1B7-4DDD-BC73-314E8704F07F}" type="slidenum">
              <a:rPr lang="en-US" smtClean="0"/>
              <a:pPr/>
              <a:t>13</a:t>
            </a:fld>
            <a:endParaRPr lang="en-US" dirty="0"/>
          </a:p>
        </p:txBody>
      </p:sp>
    </p:spTree>
    <p:extLst>
      <p:ext uri="{BB962C8B-B14F-4D97-AF65-F5344CB8AC3E}">
        <p14:creationId xmlns:p14="http://schemas.microsoft.com/office/powerpoint/2010/main" val="3103421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xfrm>
            <a:off x="3884613" y="8685213"/>
            <a:ext cx="2971800" cy="457200"/>
          </a:xfrm>
          <a:prstGeom prst="rect">
            <a:avLst/>
          </a:prstGeom>
          <a:noFill/>
        </p:spPr>
        <p:txBody>
          <a:bodyPr/>
          <a:lstStyle/>
          <a:p>
            <a:fld id="{7F27E508-7C3C-4BD2-809C-82801CE9CB9F}" type="slidenum">
              <a:rPr lang="en-US" smtClean="0"/>
              <a:pPr/>
              <a:t>14</a:t>
            </a:fld>
            <a:endParaRPr lang="en-US" dirty="0"/>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762000" y="4343400"/>
            <a:ext cx="6096000" cy="4138613"/>
          </a:xfrm>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These are the things you will be able to do after completing this course. </a:t>
            </a:r>
          </a:p>
          <a:p>
            <a:r>
              <a:rPr lang="en-US" b="1" dirty="0"/>
              <a:t>Suggested Questions: </a:t>
            </a:r>
            <a:r>
              <a:rPr lang="en-US" dirty="0"/>
              <a:t>None</a:t>
            </a:r>
          </a:p>
          <a:p>
            <a:r>
              <a:rPr lang="en-US" b="1" dirty="0"/>
              <a:t>Additional Information: </a:t>
            </a:r>
            <a:r>
              <a:rPr lang="en-US" dirty="0"/>
              <a:t>None</a:t>
            </a:r>
          </a:p>
          <a:p>
            <a:r>
              <a:rPr lang="en-US" b="1" dirty="0"/>
              <a:t>Possible Problems: </a:t>
            </a:r>
            <a:r>
              <a:rPr lang="en-US" dirty="0"/>
              <a:t>None</a:t>
            </a:r>
          </a:p>
        </p:txBody>
      </p:sp>
    </p:spTree>
    <p:extLst>
      <p:ext uri="{BB962C8B-B14F-4D97-AF65-F5344CB8AC3E}">
        <p14:creationId xmlns:p14="http://schemas.microsoft.com/office/powerpoint/2010/main" val="4262374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xfrm>
            <a:off x="3884613" y="8685213"/>
            <a:ext cx="2971800" cy="457200"/>
          </a:xfrm>
          <a:prstGeom prst="rect">
            <a:avLst/>
          </a:prstGeom>
          <a:noFill/>
        </p:spPr>
        <p:txBody>
          <a:bodyPr/>
          <a:lstStyle/>
          <a:p>
            <a:fld id="{7F27E508-7C3C-4BD2-809C-82801CE9CB9F}" type="slidenum">
              <a:rPr lang="en-US" smtClean="0"/>
              <a:pPr/>
              <a:t>15</a:t>
            </a:fld>
            <a:endParaRPr lang="en-US" dirty="0"/>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762000" y="4343400"/>
            <a:ext cx="6096000" cy="4138613"/>
          </a:xfrm>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These are the things you will be able to do after completing this course. </a:t>
            </a:r>
          </a:p>
          <a:p>
            <a:r>
              <a:rPr lang="en-US" b="1" dirty="0"/>
              <a:t>Suggested Questions: </a:t>
            </a:r>
            <a:r>
              <a:rPr lang="en-US" dirty="0"/>
              <a:t>None</a:t>
            </a:r>
          </a:p>
          <a:p>
            <a:r>
              <a:rPr lang="en-US" b="1" dirty="0"/>
              <a:t>Additional Information: </a:t>
            </a:r>
            <a:r>
              <a:rPr lang="en-US" dirty="0"/>
              <a:t>None</a:t>
            </a:r>
          </a:p>
          <a:p>
            <a:r>
              <a:rPr lang="en-US" b="1" dirty="0"/>
              <a:t>Possible Problems: </a:t>
            </a:r>
            <a:r>
              <a:rPr lang="en-US" dirty="0"/>
              <a:t>None</a:t>
            </a:r>
          </a:p>
        </p:txBody>
      </p:sp>
    </p:spTree>
    <p:extLst>
      <p:ext uri="{BB962C8B-B14F-4D97-AF65-F5344CB8AC3E}">
        <p14:creationId xmlns:p14="http://schemas.microsoft.com/office/powerpoint/2010/main" val="2743856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xfrm>
            <a:off x="3884613" y="8685213"/>
            <a:ext cx="2971800" cy="457200"/>
          </a:xfrm>
          <a:prstGeom prst="rect">
            <a:avLst/>
          </a:prstGeom>
          <a:noFill/>
        </p:spPr>
        <p:txBody>
          <a:bodyPr/>
          <a:lstStyle/>
          <a:p>
            <a:fld id="{9201DE57-3648-4C35-B5D6-FC5DD88DC677}" type="slidenum">
              <a:rPr lang="en-US" smtClean="0"/>
              <a:pPr/>
              <a:t>16</a:t>
            </a:fld>
            <a:endParaRPr lang="en-US" dirty="0"/>
          </a:p>
        </p:txBody>
      </p:sp>
      <p:sp>
        <p:nvSpPr>
          <p:cNvPr id="32771" name="Rectangle 2"/>
          <p:cNvSpPr>
            <a:spLocks noGrp="1" noRot="1" noChangeAspect="1" noChangeArrowheads="1" noTextEdit="1"/>
          </p:cNvSpPr>
          <p:nvPr>
            <p:ph type="sldImg"/>
          </p:nvPr>
        </p:nvSpPr>
        <p:spPr>
          <a:xfrm>
            <a:off x="1112838" y="695325"/>
            <a:ext cx="4646612" cy="3484563"/>
          </a:xfrm>
          <a:ln/>
        </p:spPr>
      </p:sp>
      <p:sp>
        <p:nvSpPr>
          <p:cNvPr id="32772" name="Rectangle 3"/>
          <p:cNvSpPr>
            <a:spLocks noGrp="1" noChangeArrowheads="1"/>
          </p:cNvSpPr>
          <p:nvPr>
            <p:ph type="body" idx="1"/>
          </p:nvPr>
        </p:nvSpPr>
        <p:spPr>
          <a:xfrm>
            <a:off x="914400" y="4495800"/>
            <a:ext cx="5562600" cy="4283075"/>
          </a:xfrm>
          <a:ln/>
        </p:spPr>
        <p:txBody>
          <a:bodyPr/>
          <a:lstStyle/>
          <a:p>
            <a:pPr>
              <a:defRPr/>
            </a:pPr>
            <a:r>
              <a:rPr lang="en-US" b="1" dirty="0"/>
              <a:t>Key Message: </a:t>
            </a:r>
            <a:r>
              <a:rPr lang="en-US" dirty="0"/>
              <a:t>Introduction of participants</a:t>
            </a:r>
            <a:endParaRPr lang="en-US" b="1" dirty="0"/>
          </a:p>
          <a:p>
            <a:pPr>
              <a:defRPr/>
            </a:pPr>
            <a:r>
              <a:rPr lang="en-US" b="1" dirty="0"/>
              <a:t>Est. Presentation Time:  </a:t>
            </a:r>
            <a:r>
              <a:rPr lang="en-US" dirty="0"/>
              <a:t>Depending on the number of participants</a:t>
            </a:r>
          </a:p>
          <a:p>
            <a:pPr>
              <a:defRPr/>
            </a:pPr>
            <a:r>
              <a:rPr lang="en-US" b="1" dirty="0"/>
              <a:t>Explanation of Cues/Builds: </a:t>
            </a:r>
            <a:r>
              <a:rPr lang="en-US" dirty="0"/>
              <a:t>None</a:t>
            </a:r>
          </a:p>
          <a:p>
            <a:pPr>
              <a:defRPr/>
            </a:pPr>
            <a:r>
              <a:rPr lang="en-US" b="1" dirty="0"/>
              <a:t>Suggested Comments: </a:t>
            </a:r>
            <a:r>
              <a:rPr lang="en-US" dirty="0"/>
              <a:t>Please tell your name, who you work for, the city and state where you work and the type of work you do.</a:t>
            </a:r>
            <a:endParaRPr lang="en-US" b="1" dirty="0"/>
          </a:p>
          <a:p>
            <a:pPr>
              <a:defRPr/>
            </a:pPr>
            <a:r>
              <a:rPr lang="en-US" b="1" dirty="0"/>
              <a:t>Suggested Questions: </a:t>
            </a:r>
            <a:r>
              <a:rPr lang="en-US" dirty="0"/>
              <a:t>Why are you</a:t>
            </a:r>
            <a:r>
              <a:rPr lang="en-US" baseline="0" dirty="0"/>
              <a:t> here? How are you related to Positive Protection in your State?</a:t>
            </a:r>
            <a:endParaRPr lang="en-US" dirty="0"/>
          </a:p>
          <a:p>
            <a:pPr>
              <a:defRPr/>
            </a:pPr>
            <a:r>
              <a:rPr lang="en-US" b="1" dirty="0"/>
              <a:t>Additional Information: </a:t>
            </a:r>
            <a:r>
              <a:rPr lang="en-US" dirty="0"/>
              <a:t>This is important, to know the experience of those in the class. Do not skip it!</a:t>
            </a:r>
            <a:endParaRPr lang="en-US" b="1" dirty="0"/>
          </a:p>
          <a:p>
            <a:pPr>
              <a:defRPr/>
            </a:pPr>
            <a:r>
              <a:rPr lang="en-US" b="1" dirty="0"/>
              <a:t>Possible Problems: </a:t>
            </a:r>
            <a:r>
              <a:rPr lang="en-US" dirty="0"/>
              <a:t>Keep this moving. If a student starts to ramble, point to the next person and move on. </a:t>
            </a:r>
          </a:p>
          <a:p>
            <a:pPr eaLnBrk="1" hangingPunct="1">
              <a:defRPr/>
            </a:pPr>
            <a:endParaRPr lang="en-US" sz="900" dirty="0"/>
          </a:p>
        </p:txBody>
      </p:sp>
    </p:spTree>
    <p:extLst>
      <p:ext uri="{BB962C8B-B14F-4D97-AF65-F5344CB8AC3E}">
        <p14:creationId xmlns:p14="http://schemas.microsoft.com/office/powerpoint/2010/main" val="2840483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xfrm>
            <a:off x="3884613" y="8685213"/>
            <a:ext cx="2971800" cy="457200"/>
          </a:xfrm>
          <a:prstGeom prst="rect">
            <a:avLst/>
          </a:prstGeom>
          <a:noFill/>
        </p:spPr>
        <p:txBody>
          <a:bodyPr/>
          <a:lstStyle/>
          <a:p>
            <a:fld id="{A80437C9-B9F6-4960-91F1-1BBD48CA134A}" type="slidenum">
              <a:rPr lang="en-US" smtClean="0"/>
              <a:pPr/>
              <a:t>17</a:t>
            </a:fld>
            <a:endParaRPr lang="en-US" dirty="0"/>
          </a:p>
        </p:txBody>
      </p:sp>
      <p:sp>
        <p:nvSpPr>
          <p:cNvPr id="33795" name="Rectangle 2"/>
          <p:cNvSpPr>
            <a:spLocks noGrp="1" noRot="1" noChangeAspect="1" noChangeArrowheads="1" noTextEdit="1"/>
          </p:cNvSpPr>
          <p:nvPr>
            <p:ph type="sldImg"/>
          </p:nvPr>
        </p:nvSpPr>
        <p:spPr>
          <a:xfrm>
            <a:off x="1112838" y="695325"/>
            <a:ext cx="4646612" cy="3484563"/>
          </a:xfrm>
          <a:ln/>
        </p:spPr>
      </p:sp>
      <p:sp>
        <p:nvSpPr>
          <p:cNvPr id="33796" name="Rectangle 3"/>
          <p:cNvSpPr>
            <a:spLocks noGrp="1" noChangeArrowheads="1"/>
          </p:cNvSpPr>
          <p:nvPr>
            <p:ph type="body" idx="1"/>
          </p:nvPr>
        </p:nvSpPr>
        <p:spPr>
          <a:xfrm>
            <a:off x="609600" y="4419600"/>
            <a:ext cx="5562600" cy="4283075"/>
          </a:xfrm>
          <a:noFill/>
          <a:ln/>
        </p:spPr>
        <p:txBody>
          <a:bodyPr/>
          <a:lstStyle/>
          <a:p>
            <a:r>
              <a:rPr lang="en-US" b="1" dirty="0"/>
              <a:t>Key Message: </a:t>
            </a:r>
            <a:r>
              <a:rPr lang="en-US" dirty="0"/>
              <a:t>Introduce yourself</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As I said earlier, my name is _______. I have been teaching for ATSSA for ___ years. I got my experience working for _____ where I worked for __ years. You may call me by my first name. </a:t>
            </a:r>
            <a:endParaRPr lang="en-US" b="1" dirty="0"/>
          </a:p>
          <a:p>
            <a:r>
              <a:rPr lang="en-US" b="1" dirty="0"/>
              <a:t>Suggested Questions: </a:t>
            </a:r>
            <a:r>
              <a:rPr lang="en-US" dirty="0"/>
              <a:t>None</a:t>
            </a:r>
          </a:p>
          <a:p>
            <a:r>
              <a:rPr lang="en-US" b="1" dirty="0"/>
              <a:t>Additional Information: </a:t>
            </a:r>
            <a:r>
              <a:rPr lang="en-US" dirty="0"/>
              <a:t>The purpose of this is to establish credibility as an instructor. Limit the experience listed to things related to work zone safety.</a:t>
            </a:r>
            <a:endParaRPr lang="en-US" b="1" dirty="0"/>
          </a:p>
          <a:p>
            <a:r>
              <a:rPr lang="en-US" b="1" dirty="0"/>
              <a:t>Possible Problems: </a:t>
            </a:r>
            <a:r>
              <a:rPr lang="en-US" dirty="0"/>
              <a:t>Too much of a resume here may create the impression that you are above your audience and may be a barrier to communication. Say that you welcome questions.</a:t>
            </a:r>
          </a:p>
          <a:p>
            <a:pPr eaLnBrk="1" hangingPunct="1"/>
            <a:endParaRPr lang="en-US" dirty="0"/>
          </a:p>
        </p:txBody>
      </p:sp>
    </p:spTree>
    <p:extLst>
      <p:ext uri="{BB962C8B-B14F-4D97-AF65-F5344CB8AC3E}">
        <p14:creationId xmlns:p14="http://schemas.microsoft.com/office/powerpoint/2010/main" val="1403506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884613" y="8685213"/>
            <a:ext cx="2971800" cy="457200"/>
          </a:xfrm>
          <a:prstGeom prst="rect">
            <a:avLst/>
          </a:prstGeom>
          <a:noFill/>
        </p:spPr>
        <p:txBody>
          <a:bodyPr/>
          <a:lstStyle/>
          <a:p>
            <a:fld id="{DC6242BB-6BA3-4BC3-9CD9-CE6F066BE350}" type="slidenum">
              <a:rPr lang="en-US" smtClean="0"/>
              <a:pPr/>
              <a:t>18</a:t>
            </a:fld>
            <a:endParaRPr lang="en-US" dirty="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r>
              <a:rPr lang="en-US" b="1" dirty="0"/>
              <a:t>Key Message: </a:t>
            </a:r>
            <a:r>
              <a:rPr lang="en-US" dirty="0"/>
              <a:t>Housekeeping rules</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Self explanatory</a:t>
            </a:r>
            <a:endParaRPr lang="en-US" b="1" dirty="0"/>
          </a:p>
          <a:p>
            <a:r>
              <a:rPr lang="en-US" b="1" dirty="0"/>
              <a:t>Suggested Questions: </a:t>
            </a:r>
            <a:r>
              <a:rPr lang="en-US" dirty="0"/>
              <a:t>None</a:t>
            </a:r>
          </a:p>
          <a:p>
            <a:r>
              <a:rPr lang="en-US" b="1" dirty="0"/>
              <a:t>Additional Information: </a:t>
            </a:r>
            <a:r>
              <a:rPr lang="en-US" dirty="0"/>
              <a:t>Make sure you go through the emergency exit procedures. This reinforces safety!</a:t>
            </a:r>
            <a:endParaRPr lang="en-US" b="1" dirty="0"/>
          </a:p>
          <a:p>
            <a:r>
              <a:rPr lang="en-US" b="1" dirty="0"/>
              <a:t>Possible Problems: </a:t>
            </a:r>
            <a:r>
              <a:rPr lang="en-US" dirty="0"/>
              <a:t>If lunch is provided, change the slide as needed.</a:t>
            </a:r>
          </a:p>
          <a:p>
            <a:pPr eaLnBrk="1" hangingPunct="1"/>
            <a:endParaRPr lang="en-US" dirty="0"/>
          </a:p>
        </p:txBody>
      </p:sp>
    </p:spTree>
    <p:extLst>
      <p:ext uri="{BB962C8B-B14F-4D97-AF65-F5344CB8AC3E}">
        <p14:creationId xmlns:p14="http://schemas.microsoft.com/office/powerpoint/2010/main" val="11113515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xfrm>
            <a:off x="3884613" y="8685213"/>
            <a:ext cx="2971800" cy="457200"/>
          </a:xfrm>
          <a:prstGeom prst="rect">
            <a:avLst/>
          </a:prstGeom>
          <a:noFill/>
        </p:spPr>
        <p:txBody>
          <a:bodyPr/>
          <a:lstStyle/>
          <a:p>
            <a:fld id="{C1BA2015-C858-4460-998E-A1A1A349223F}" type="slidenum">
              <a:rPr lang="en-US" smtClean="0"/>
              <a:pPr/>
              <a:t>19</a:t>
            </a:fld>
            <a:endParaRPr lang="en-US" dirty="0"/>
          </a:p>
        </p:txBody>
      </p:sp>
      <p:sp>
        <p:nvSpPr>
          <p:cNvPr id="35843" name="Rectangle 2"/>
          <p:cNvSpPr>
            <a:spLocks noGrp="1" noRot="1" noChangeAspect="1" noChangeArrowheads="1" noTextEdit="1"/>
          </p:cNvSpPr>
          <p:nvPr>
            <p:ph type="sldImg"/>
          </p:nvPr>
        </p:nvSpPr>
        <p:spPr>
          <a:xfrm>
            <a:off x="1108075" y="654050"/>
            <a:ext cx="4646613" cy="3484563"/>
          </a:xfrm>
          <a:ln/>
        </p:spPr>
      </p:sp>
      <p:sp>
        <p:nvSpPr>
          <p:cNvPr id="35844" name="Rectangle 3"/>
          <p:cNvSpPr>
            <a:spLocks noGrp="1" noChangeArrowheads="1"/>
          </p:cNvSpPr>
          <p:nvPr>
            <p:ph type="body" idx="1"/>
          </p:nvPr>
        </p:nvSpPr>
        <p:spPr>
          <a:xfrm>
            <a:off x="838200" y="4356100"/>
            <a:ext cx="5562600" cy="4138613"/>
          </a:xfrm>
          <a:noFill/>
          <a:ln/>
        </p:spPr>
        <p:txBody>
          <a:bodyPr/>
          <a:lstStyle/>
          <a:p>
            <a:r>
              <a:rPr lang="en-US" b="1" dirty="0"/>
              <a:t>Key Message: </a:t>
            </a:r>
            <a:r>
              <a:rPr lang="en-US" dirty="0"/>
              <a:t>Discuss length of course</a:t>
            </a:r>
            <a:endParaRPr lang="en-US" b="1" dirty="0"/>
          </a:p>
          <a:p>
            <a:r>
              <a:rPr lang="en-US" b="1" dirty="0"/>
              <a:t>Est. Presentation Time: </a:t>
            </a:r>
            <a:r>
              <a:rPr lang="en-US" dirty="0"/>
              <a:t>Less than 1 minute(s)</a:t>
            </a:r>
            <a:endParaRPr lang="en-US" b="1" dirty="0"/>
          </a:p>
          <a:p>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None</a:t>
            </a:r>
          </a:p>
          <a:p>
            <a:r>
              <a:rPr lang="en-US" b="1" dirty="0"/>
              <a:t>Additional Information: </a:t>
            </a:r>
            <a:r>
              <a:rPr lang="en-US" dirty="0"/>
              <a:t>The class schedule is flexible! Depending on your experience, you may be able to cover the material in less time. Do not feel obligated to stretch the material through the ending time. Timing should be based on your audience’s experience.</a:t>
            </a:r>
          </a:p>
          <a:p>
            <a:r>
              <a:rPr lang="en-US" b="1" dirty="0"/>
              <a:t>Possible Problems: </a:t>
            </a:r>
            <a:r>
              <a:rPr lang="en-US" dirty="0"/>
              <a:t>None</a:t>
            </a:r>
          </a:p>
        </p:txBody>
      </p:sp>
    </p:spTree>
    <p:extLst>
      <p:ext uri="{BB962C8B-B14F-4D97-AF65-F5344CB8AC3E}">
        <p14:creationId xmlns:p14="http://schemas.microsoft.com/office/powerpoint/2010/main" val="925005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xfrm>
            <a:off x="3884613" y="8685213"/>
            <a:ext cx="2971800" cy="457200"/>
          </a:xfrm>
          <a:prstGeom prst="rect">
            <a:avLst/>
          </a:prstGeom>
          <a:noFill/>
        </p:spPr>
        <p:txBody>
          <a:bodyPr/>
          <a:lstStyle/>
          <a:p>
            <a:fld id="{C73AF269-3222-4A89-B610-F557FDD3475E}" type="slidenum">
              <a:rPr lang="en-US" smtClean="0"/>
              <a:pPr/>
              <a:t>2</a:t>
            </a:fld>
            <a:endParaRPr lang="en-US" dirty="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14400" y="4343400"/>
            <a:ext cx="5029200" cy="4114800"/>
          </a:xfrm>
          <a:noFill/>
          <a:ln/>
        </p:spPr>
        <p:txBody>
          <a:bodyPr/>
          <a:lstStyle/>
          <a:p>
            <a:pPr eaLnBrk="1" hangingPunct="1"/>
            <a:r>
              <a:rPr lang="en-US" b="1" dirty="0"/>
              <a:t>Key Message: </a:t>
            </a:r>
            <a:r>
              <a:rPr lang="en-US" dirty="0"/>
              <a:t>Introduce yourself</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My name is ____. I will be your instructor today. I will tell you a bit more about myself later.</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p>
          <a:p>
            <a:pPr eaLnBrk="1" hangingPunct="1"/>
            <a:r>
              <a:rPr lang="en-US" b="1" dirty="0"/>
              <a:t>Possible Problems: </a:t>
            </a:r>
            <a:r>
              <a:rPr lang="en-US" dirty="0"/>
              <a:t>Avoid telling your experience and credentials here. This will be done a bit later.</a:t>
            </a:r>
          </a:p>
          <a:p>
            <a:pPr eaLnBrk="1" hangingPunct="1"/>
            <a:endParaRPr lang="en-US" dirty="0"/>
          </a:p>
        </p:txBody>
      </p:sp>
    </p:spTree>
    <p:extLst>
      <p:ext uri="{BB962C8B-B14F-4D97-AF65-F5344CB8AC3E}">
        <p14:creationId xmlns:p14="http://schemas.microsoft.com/office/powerpoint/2010/main" val="3490941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b="1" dirty="0"/>
              <a:t>Key Message: </a:t>
            </a:r>
            <a:r>
              <a:rPr lang="en-US" dirty="0"/>
              <a:t>About this course</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b="0" dirty="0"/>
              <a:t>None</a:t>
            </a:r>
          </a:p>
          <a:p>
            <a:r>
              <a:rPr lang="en-US" b="1" dirty="0"/>
              <a:t>Suggested Comments: </a:t>
            </a:r>
            <a:r>
              <a:rPr lang="en-US" dirty="0"/>
              <a:t>This course</a:t>
            </a:r>
            <a:r>
              <a:rPr lang="en-US" baseline="0" dirty="0"/>
              <a:t> is based on these publications. State standards will be addressed where appropriate.</a:t>
            </a:r>
            <a:endParaRPr lang="en-US" b="1" dirty="0"/>
          </a:p>
          <a:p>
            <a:r>
              <a:rPr lang="en-US" b="1" dirty="0"/>
              <a:t>Suggested Questions: </a:t>
            </a:r>
            <a:r>
              <a:rPr lang="en-US" dirty="0"/>
              <a:t>None</a:t>
            </a:r>
          </a:p>
          <a:p>
            <a:r>
              <a:rPr lang="en-US" b="1" dirty="0"/>
              <a:t>Additional Information: </a:t>
            </a:r>
            <a:r>
              <a:rPr lang="en-US" dirty="0"/>
              <a:t>Emphasize that no experience is required.</a:t>
            </a:r>
            <a:endParaRPr lang="en-US" b="1" dirty="0"/>
          </a:p>
          <a:p>
            <a:r>
              <a:rPr lang="en-US" b="1" dirty="0"/>
              <a:t>Possible Problems: </a:t>
            </a:r>
            <a:r>
              <a:rPr lang="en-US" dirty="0"/>
              <a:t>None </a:t>
            </a:r>
          </a:p>
          <a:p>
            <a:endParaRPr lang="en-US" dirty="0"/>
          </a:p>
        </p:txBody>
      </p:sp>
      <p:sp>
        <p:nvSpPr>
          <p:cNvPr id="27652" name="Slide Number Placeholder 3"/>
          <p:cNvSpPr>
            <a:spLocks noGrp="1"/>
          </p:cNvSpPr>
          <p:nvPr>
            <p:ph type="sldNum" sz="quarter" idx="5"/>
          </p:nvPr>
        </p:nvSpPr>
        <p:spPr>
          <a:xfrm>
            <a:off x="3884613" y="8685213"/>
            <a:ext cx="2971800" cy="457200"/>
          </a:xfrm>
          <a:prstGeom prst="rect">
            <a:avLst/>
          </a:prstGeom>
          <a:noFill/>
        </p:spPr>
        <p:txBody>
          <a:bodyPr/>
          <a:lstStyle/>
          <a:p>
            <a:fld id="{4AC745AB-D162-4A38-8489-CAB67A58A3D5}" type="slidenum">
              <a:rPr lang="en-US" smtClean="0"/>
              <a:pPr/>
              <a:t>20</a:t>
            </a:fld>
            <a:endParaRPr lang="en-US" dirty="0"/>
          </a:p>
        </p:txBody>
      </p:sp>
    </p:spTree>
    <p:extLst>
      <p:ext uri="{BB962C8B-B14F-4D97-AF65-F5344CB8AC3E}">
        <p14:creationId xmlns:p14="http://schemas.microsoft.com/office/powerpoint/2010/main" val="1851977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84613" y="8685213"/>
            <a:ext cx="2971800" cy="457200"/>
          </a:xfrm>
          <a:prstGeom prst="rect">
            <a:avLst/>
          </a:prstGeom>
          <a:noFill/>
        </p:spPr>
        <p:txBody>
          <a:bodyPr/>
          <a:lstStyle/>
          <a:p>
            <a:fld id="{F165CE76-B798-4132-B03E-DC60EA9F9305}" type="slidenum">
              <a:rPr lang="en-US" smtClean="0"/>
              <a:pPr/>
              <a:t>21</a:t>
            </a:fld>
            <a:endParaRPr lang="en-US" dirty="0"/>
          </a:p>
        </p:txBody>
      </p:sp>
      <p:sp>
        <p:nvSpPr>
          <p:cNvPr id="36867" name="Rectangle 2"/>
          <p:cNvSpPr>
            <a:spLocks noGrp="1" noRot="1" noChangeAspect="1" noChangeArrowheads="1" noTextEdit="1"/>
          </p:cNvSpPr>
          <p:nvPr>
            <p:ph type="sldImg"/>
          </p:nvPr>
        </p:nvSpPr>
        <p:spPr>
          <a:xfrm>
            <a:off x="1257300" y="696913"/>
            <a:ext cx="4341813" cy="3255962"/>
          </a:xfrm>
          <a:ln w="12700" cap="flat"/>
        </p:spPr>
      </p:sp>
      <p:sp>
        <p:nvSpPr>
          <p:cNvPr id="36868" name="Rectangle 3"/>
          <p:cNvSpPr>
            <a:spLocks noGrp="1" noChangeArrowheads="1"/>
          </p:cNvSpPr>
          <p:nvPr>
            <p:ph type="body" idx="1"/>
          </p:nvPr>
        </p:nvSpPr>
        <p:spPr>
          <a:xfrm>
            <a:off x="533400" y="4343400"/>
            <a:ext cx="5943600" cy="4114800"/>
          </a:xfrm>
          <a:noFill/>
          <a:ln/>
        </p:spPr>
        <p:txBody>
          <a:bodyPr lIns="92068" tIns="46035" rIns="92068" bIns="46035"/>
          <a:lstStyle/>
          <a:p>
            <a:r>
              <a:rPr lang="en-US" b="1" dirty="0"/>
              <a:t>Key Message: </a:t>
            </a:r>
            <a:r>
              <a:rPr lang="en-US" dirty="0"/>
              <a:t>Discuss course materials</a:t>
            </a:r>
          </a:p>
          <a:p>
            <a:r>
              <a:rPr lang="en-US" b="1" dirty="0"/>
              <a:t>Est. Presentation Time: </a:t>
            </a:r>
            <a:r>
              <a:rPr lang="en-US" dirty="0"/>
              <a:t>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These are your course materials.</a:t>
            </a:r>
            <a:r>
              <a:rPr lang="en-US" baseline="0" dirty="0"/>
              <a:t> Make sure you have all the materials.</a:t>
            </a:r>
            <a:endParaRPr lang="en-US" b="1" dirty="0"/>
          </a:p>
          <a:p>
            <a:r>
              <a:rPr lang="en-US" b="1" dirty="0"/>
              <a:t>Suggested Questions: </a:t>
            </a:r>
            <a:r>
              <a:rPr lang="en-US" dirty="0"/>
              <a:t>None</a:t>
            </a:r>
          </a:p>
          <a:p>
            <a:r>
              <a:rPr lang="en-US" b="1" dirty="0"/>
              <a:t>Additional Information: </a:t>
            </a:r>
            <a:r>
              <a:rPr lang="en-US" dirty="0"/>
              <a:t>None</a:t>
            </a:r>
            <a:endParaRPr lang="en-US" b="1" dirty="0"/>
          </a:p>
          <a:p>
            <a:r>
              <a:rPr lang="en-US" b="1" dirty="0"/>
              <a:t>Possible Problems: </a:t>
            </a:r>
            <a:r>
              <a:rPr lang="en-US" dirty="0"/>
              <a:t>If name tag instead of tent name sign, say so or edit the slide as needed. </a:t>
            </a:r>
          </a:p>
        </p:txBody>
      </p:sp>
    </p:spTree>
    <p:extLst>
      <p:ext uri="{BB962C8B-B14F-4D97-AF65-F5344CB8AC3E}">
        <p14:creationId xmlns:p14="http://schemas.microsoft.com/office/powerpoint/2010/main" val="546286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xfrm>
            <a:off x="3884613" y="8685213"/>
            <a:ext cx="2971800" cy="457200"/>
          </a:xfrm>
          <a:prstGeom prst="rect">
            <a:avLst/>
          </a:prstGeom>
          <a:noFill/>
        </p:spPr>
        <p:txBody>
          <a:bodyPr/>
          <a:lstStyle/>
          <a:p>
            <a:fld id="{EF14BDCC-FD20-4E58-B0ED-EC0443334E5E}" type="slidenum">
              <a:rPr lang="en-US" smtClean="0"/>
              <a:pPr/>
              <a:t>22</a:t>
            </a:fld>
            <a:endParaRPr lang="en-US" dirty="0"/>
          </a:p>
        </p:txBody>
      </p:sp>
      <p:sp>
        <p:nvSpPr>
          <p:cNvPr id="37891" name="Rectangle 2"/>
          <p:cNvSpPr>
            <a:spLocks noGrp="1" noRot="1" noChangeAspect="1" noChangeArrowheads="1" noTextEdit="1"/>
          </p:cNvSpPr>
          <p:nvPr>
            <p:ph type="sldImg"/>
          </p:nvPr>
        </p:nvSpPr>
        <p:spPr>
          <a:xfrm>
            <a:off x="1108075" y="654050"/>
            <a:ext cx="4646613" cy="3484563"/>
          </a:xfrm>
          <a:ln/>
        </p:spPr>
      </p:sp>
      <p:sp>
        <p:nvSpPr>
          <p:cNvPr id="37892" name="Rectangle 3"/>
          <p:cNvSpPr>
            <a:spLocks noGrp="1" noChangeArrowheads="1"/>
          </p:cNvSpPr>
          <p:nvPr>
            <p:ph type="body" idx="1"/>
          </p:nvPr>
        </p:nvSpPr>
        <p:spPr>
          <a:xfrm>
            <a:off x="685800" y="4356100"/>
            <a:ext cx="5791200" cy="4138613"/>
          </a:xfrm>
          <a:noFill/>
          <a:ln/>
        </p:spPr>
        <p:txBody>
          <a:bodyPr/>
          <a:lstStyle/>
          <a:p>
            <a:r>
              <a:rPr lang="en-US" b="1" dirty="0"/>
              <a:t>Key Message: </a:t>
            </a:r>
            <a:r>
              <a:rPr lang="en-US" dirty="0"/>
              <a:t>Discuss course format and modules</a:t>
            </a:r>
          </a:p>
          <a:p>
            <a:r>
              <a:rPr lang="en-US" b="1" dirty="0"/>
              <a:t>Est. Presentation Time: </a:t>
            </a:r>
            <a:r>
              <a:rPr lang="en-US" dirty="0"/>
              <a:t>3 minute(s)</a:t>
            </a:r>
          </a:p>
          <a:p>
            <a:r>
              <a:rPr lang="en-US" b="1" dirty="0"/>
              <a:t>Explanation of Cues/Builds: </a:t>
            </a:r>
            <a:r>
              <a:rPr lang="en-US" dirty="0"/>
              <a:t>None</a:t>
            </a:r>
          </a:p>
          <a:p>
            <a:r>
              <a:rPr lang="en-US" b="1" dirty="0"/>
              <a:t>Suggested Comments: </a:t>
            </a:r>
            <a:r>
              <a:rPr lang="en-US" dirty="0"/>
              <a:t>These are modules we will cover. The notebook follows the structure of the course, module by module.</a:t>
            </a:r>
          </a:p>
          <a:p>
            <a:r>
              <a:rPr lang="en-US" b="1" dirty="0"/>
              <a:t>Suggested Questions: </a:t>
            </a:r>
            <a:r>
              <a:rPr lang="en-US" dirty="0"/>
              <a:t>None</a:t>
            </a:r>
          </a:p>
          <a:p>
            <a:r>
              <a:rPr lang="en-US" b="1" dirty="0"/>
              <a:t>Additional Information: </a:t>
            </a:r>
            <a:r>
              <a:rPr lang="en-US" dirty="0"/>
              <a:t>Briefly discuss the content of each module and what will be covered. Try to “whet their appetite” with the information to come.</a:t>
            </a:r>
          </a:p>
          <a:p>
            <a:r>
              <a:rPr lang="en-US" b="1" dirty="0"/>
              <a:t>Possible Problems: </a:t>
            </a:r>
            <a:r>
              <a:rPr lang="en-US" dirty="0"/>
              <a:t>Avoid giving details. Do this in general terms and keep moving.</a:t>
            </a:r>
          </a:p>
        </p:txBody>
      </p:sp>
    </p:spTree>
    <p:extLst>
      <p:ext uri="{BB962C8B-B14F-4D97-AF65-F5344CB8AC3E}">
        <p14:creationId xmlns:p14="http://schemas.microsoft.com/office/powerpoint/2010/main" val="3264667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xfrm>
            <a:off x="3884613" y="8685213"/>
            <a:ext cx="2971800" cy="457200"/>
          </a:xfrm>
          <a:prstGeom prst="rect">
            <a:avLst/>
          </a:prstGeom>
          <a:noFill/>
        </p:spPr>
        <p:txBody>
          <a:bodyPr/>
          <a:lstStyle/>
          <a:p>
            <a:fld id="{EF14BDCC-FD20-4E58-B0ED-EC0443334E5E}" type="slidenum">
              <a:rPr lang="en-US" smtClean="0"/>
              <a:pPr/>
              <a:t>23</a:t>
            </a:fld>
            <a:endParaRPr lang="en-US" dirty="0"/>
          </a:p>
        </p:txBody>
      </p:sp>
      <p:sp>
        <p:nvSpPr>
          <p:cNvPr id="37891" name="Rectangle 2"/>
          <p:cNvSpPr>
            <a:spLocks noGrp="1" noRot="1" noChangeAspect="1" noChangeArrowheads="1" noTextEdit="1"/>
          </p:cNvSpPr>
          <p:nvPr>
            <p:ph type="sldImg"/>
          </p:nvPr>
        </p:nvSpPr>
        <p:spPr>
          <a:xfrm>
            <a:off x="1108075" y="654050"/>
            <a:ext cx="4646613" cy="3484563"/>
          </a:xfrm>
          <a:ln/>
        </p:spPr>
      </p:sp>
      <p:sp>
        <p:nvSpPr>
          <p:cNvPr id="37892" name="Rectangle 3"/>
          <p:cNvSpPr>
            <a:spLocks noGrp="1" noChangeArrowheads="1"/>
          </p:cNvSpPr>
          <p:nvPr>
            <p:ph type="body" idx="1"/>
          </p:nvPr>
        </p:nvSpPr>
        <p:spPr>
          <a:xfrm>
            <a:off x="685800" y="4356100"/>
            <a:ext cx="5562600" cy="4138613"/>
          </a:xfrm>
          <a:noFill/>
          <a:ln/>
        </p:spPr>
        <p:txBody>
          <a:bodyPr/>
          <a:lstStyle/>
          <a:p>
            <a:r>
              <a:rPr lang="en-US" b="1" dirty="0"/>
              <a:t>Key Message: </a:t>
            </a:r>
            <a:r>
              <a:rPr lang="en-US" dirty="0"/>
              <a:t>Discuss course format and modules</a:t>
            </a:r>
          </a:p>
          <a:p>
            <a:r>
              <a:rPr lang="en-US" b="1" dirty="0"/>
              <a:t>Est. Presentation Time: </a:t>
            </a:r>
            <a:r>
              <a:rPr lang="en-US" dirty="0"/>
              <a:t>3 minute(s)</a:t>
            </a:r>
          </a:p>
          <a:p>
            <a:r>
              <a:rPr lang="en-US" b="1" dirty="0"/>
              <a:t>Explanation of Cues/Builds: </a:t>
            </a:r>
            <a:r>
              <a:rPr lang="en-US" dirty="0"/>
              <a:t>None</a:t>
            </a:r>
          </a:p>
          <a:p>
            <a:r>
              <a:rPr lang="en-US" b="1" dirty="0"/>
              <a:t>Suggested Comments: </a:t>
            </a:r>
            <a:r>
              <a:rPr lang="en-US" dirty="0"/>
              <a:t>These are modules we will cover. The notebook follows the structure of the course, module by module.</a:t>
            </a:r>
          </a:p>
          <a:p>
            <a:r>
              <a:rPr lang="en-US" b="1" dirty="0"/>
              <a:t>Suggested Questions: </a:t>
            </a:r>
            <a:r>
              <a:rPr lang="en-US" dirty="0"/>
              <a:t>None</a:t>
            </a:r>
          </a:p>
          <a:p>
            <a:r>
              <a:rPr lang="en-US" b="1" dirty="0"/>
              <a:t>Additional Information: </a:t>
            </a:r>
            <a:r>
              <a:rPr lang="en-US" dirty="0"/>
              <a:t>Briefly discuss the content of each module and what will be covered. Try to “whet their appetite” with the information to come.</a:t>
            </a:r>
          </a:p>
          <a:p>
            <a:r>
              <a:rPr lang="en-US" b="1" dirty="0"/>
              <a:t>Possible Problems: </a:t>
            </a:r>
            <a:r>
              <a:rPr lang="en-US" dirty="0"/>
              <a:t>Avoid giving details. Do this in general terms and keep moving.</a:t>
            </a:r>
          </a:p>
        </p:txBody>
      </p:sp>
    </p:spTree>
    <p:extLst>
      <p:ext uri="{BB962C8B-B14F-4D97-AF65-F5344CB8AC3E}">
        <p14:creationId xmlns:p14="http://schemas.microsoft.com/office/powerpoint/2010/main" val="33879048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xfrm>
            <a:off x="3884613" y="8685213"/>
            <a:ext cx="2971800" cy="457200"/>
          </a:xfrm>
          <a:prstGeom prst="rect">
            <a:avLst/>
          </a:prstGeom>
          <a:noFill/>
        </p:spPr>
        <p:txBody>
          <a:bodyPr/>
          <a:lstStyle/>
          <a:p>
            <a:fld id="{75B06733-057F-4D32-9CD3-5E3B6FADDCAB}" type="slidenum">
              <a:rPr lang="en-US" smtClean="0"/>
              <a:pPr/>
              <a:t>24</a:t>
            </a:fld>
            <a:endParaRPr lang="en-US" dirty="0"/>
          </a:p>
        </p:txBody>
      </p:sp>
      <p:sp>
        <p:nvSpPr>
          <p:cNvPr id="39939" name="Rectangle 2"/>
          <p:cNvSpPr>
            <a:spLocks noGrp="1" noRot="1" noChangeAspect="1" noChangeArrowheads="1" noTextEdit="1"/>
          </p:cNvSpPr>
          <p:nvPr>
            <p:ph type="sldImg"/>
          </p:nvPr>
        </p:nvSpPr>
        <p:spPr>
          <a:xfrm>
            <a:off x="1146175" y="684213"/>
            <a:ext cx="4572000" cy="3430587"/>
          </a:xfrm>
          <a:ln/>
        </p:spPr>
      </p:sp>
      <p:sp>
        <p:nvSpPr>
          <p:cNvPr id="39940" name="Rectangle 3"/>
          <p:cNvSpPr>
            <a:spLocks noGrp="1" noChangeArrowheads="1"/>
          </p:cNvSpPr>
          <p:nvPr>
            <p:ph type="body" idx="1"/>
          </p:nvPr>
        </p:nvSpPr>
        <p:spPr>
          <a:xfrm>
            <a:off x="914400" y="4343400"/>
            <a:ext cx="5029200" cy="4116388"/>
          </a:xfrm>
          <a:noFill/>
          <a:ln/>
        </p:spPr>
        <p:txBody>
          <a:bodyPr lIns="92135" tIns="46068" rIns="92135" bIns="46068"/>
          <a:lstStyle/>
          <a:p>
            <a:r>
              <a:rPr lang="en-US" b="1" dirty="0"/>
              <a:t>Key Message: </a:t>
            </a:r>
            <a:r>
              <a:rPr lang="en-US" dirty="0"/>
              <a:t>Discuss the exam</a:t>
            </a:r>
            <a:endParaRPr lang="en-US" b="1" dirty="0"/>
          </a:p>
          <a:p>
            <a:r>
              <a:rPr lang="en-US" b="1" dirty="0"/>
              <a:t>Est. Presentation Time: </a:t>
            </a:r>
            <a:r>
              <a:rPr lang="en-US" dirty="0"/>
              <a:t>2 minute(s)</a:t>
            </a:r>
            <a:endParaRPr lang="en-US" b="1" dirty="0"/>
          </a:p>
          <a:p>
            <a:r>
              <a:rPr lang="en-US" b="1" dirty="0"/>
              <a:t>Explanation of Cues/Builds: </a:t>
            </a:r>
            <a:endParaRPr lang="en-US" dirty="0"/>
          </a:p>
          <a:p>
            <a:r>
              <a:rPr lang="en-US" b="1" dirty="0"/>
              <a:t>Suggested Comments: </a:t>
            </a:r>
            <a:r>
              <a:rPr lang="en-US" dirty="0"/>
              <a:t>Self explanatory,</a:t>
            </a:r>
            <a:endParaRPr lang="en-US" b="1" dirty="0"/>
          </a:p>
          <a:p>
            <a:r>
              <a:rPr lang="en-US" b="1" dirty="0"/>
              <a:t>Suggested Questions: </a:t>
            </a:r>
            <a:r>
              <a:rPr lang="en-US" dirty="0"/>
              <a:t>To get 80, how many questions can you miss and still pass? 5! </a:t>
            </a:r>
          </a:p>
          <a:p>
            <a:r>
              <a:rPr lang="en-US" b="1" dirty="0"/>
              <a:t>Additional Information: </a:t>
            </a:r>
            <a:r>
              <a:rPr lang="en-US" dirty="0"/>
              <a:t>None</a:t>
            </a:r>
            <a:endParaRPr lang="en-US" b="1" dirty="0"/>
          </a:p>
          <a:p>
            <a:r>
              <a:rPr lang="en-US" b="1" dirty="0"/>
              <a:t>Possible Problems: </a:t>
            </a:r>
            <a:r>
              <a:rPr lang="en-US" dirty="0"/>
              <a:t>None</a:t>
            </a:r>
          </a:p>
          <a:p>
            <a:pPr eaLnBrk="1" hangingPunct="1"/>
            <a:endParaRPr lang="en-US" sz="2000" dirty="0"/>
          </a:p>
        </p:txBody>
      </p:sp>
    </p:spTree>
    <p:extLst>
      <p:ext uri="{BB962C8B-B14F-4D97-AF65-F5344CB8AC3E}">
        <p14:creationId xmlns:p14="http://schemas.microsoft.com/office/powerpoint/2010/main" val="3817102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p:txBody>
          <a:bodyPr/>
          <a:lstStyle/>
          <a:p>
            <a:pPr>
              <a:defRPr/>
            </a:pPr>
            <a:fld id="{EE63F262-9B04-4049-B924-D689D5691FFA}" type="slidenum">
              <a:rPr lang="en-US"/>
              <a:pPr>
                <a:defRPr/>
              </a:pPr>
              <a:t>25</a:t>
            </a:fld>
            <a:endParaRPr lang="en-US" dirty="0"/>
          </a:p>
        </p:txBody>
      </p:sp>
      <p:sp>
        <p:nvSpPr>
          <p:cNvPr id="177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7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Disclaimer</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Don’t read this, just say it in a fast manner.</a:t>
            </a:r>
          </a:p>
          <a:p>
            <a:pPr eaLnBrk="1" hangingPunct="1"/>
            <a:endParaRPr lang="en-US" dirty="0"/>
          </a:p>
        </p:txBody>
      </p:sp>
    </p:spTree>
    <p:extLst>
      <p:ext uri="{BB962C8B-B14F-4D97-AF65-F5344CB8AC3E}">
        <p14:creationId xmlns:p14="http://schemas.microsoft.com/office/powerpoint/2010/main" val="479339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xfrm>
            <a:off x="3884613" y="8685213"/>
            <a:ext cx="2971800" cy="457200"/>
          </a:xfrm>
          <a:prstGeom prst="rect">
            <a:avLst/>
          </a:prstGeom>
          <a:noFill/>
        </p:spPr>
        <p:txBody>
          <a:bodyPr/>
          <a:lstStyle/>
          <a:p>
            <a:fld id="{B535F18B-A67B-4284-956E-E13790C5E967}" type="slidenum">
              <a:rPr lang="en-US" smtClean="0"/>
              <a:pPr/>
              <a:t>27</a:t>
            </a:fld>
            <a:endParaRPr 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r>
              <a:rPr lang="en-US" b="1" dirty="0"/>
              <a:t>Key Message: </a:t>
            </a:r>
            <a:r>
              <a:rPr lang="en-US" dirty="0"/>
              <a:t>Disclaimer</a:t>
            </a:r>
          </a:p>
          <a:p>
            <a:r>
              <a:rPr lang="en-US" b="1" dirty="0"/>
              <a:t>Est. Presentation Time: </a:t>
            </a:r>
            <a:r>
              <a:rPr lang="en-US" dirty="0"/>
              <a:t>Less than 1 minute(s)</a:t>
            </a:r>
            <a:endParaRPr lang="en-US" b="1" dirty="0"/>
          </a:p>
          <a:p>
            <a:r>
              <a:rPr lang="en-US" b="1" dirty="0"/>
              <a:t>Explanation of Cues/Builds: </a:t>
            </a:r>
            <a:r>
              <a:rPr lang="en-US" dirty="0"/>
              <a:t>None</a:t>
            </a:r>
          </a:p>
          <a:p>
            <a:r>
              <a:rPr lang="en-US" b="1" dirty="0"/>
              <a:t>Suggested Comments: </a:t>
            </a:r>
            <a:r>
              <a:rPr lang="en-US" dirty="0"/>
              <a:t>Self explanatory</a:t>
            </a:r>
            <a:endParaRPr lang="en-US" b="1" dirty="0"/>
          </a:p>
          <a:p>
            <a:r>
              <a:rPr lang="en-US" b="1" dirty="0"/>
              <a:t>Suggested Questions: </a:t>
            </a:r>
            <a:r>
              <a:rPr lang="en-US" dirty="0"/>
              <a:t>None</a:t>
            </a:r>
          </a:p>
          <a:p>
            <a:r>
              <a:rPr lang="en-US" b="1" dirty="0"/>
              <a:t>Additional Information: </a:t>
            </a:r>
            <a:r>
              <a:rPr lang="en-US" dirty="0"/>
              <a:t>None</a:t>
            </a:r>
            <a:endParaRPr lang="en-US" b="1" dirty="0"/>
          </a:p>
          <a:p>
            <a:r>
              <a:rPr lang="en-US" b="1" dirty="0"/>
              <a:t>Possible Problems: </a:t>
            </a:r>
            <a:r>
              <a:rPr lang="en-US" dirty="0"/>
              <a:t>Don’t read this, just say it in a fast manner. A humorous tone would help.</a:t>
            </a:r>
          </a:p>
          <a:p>
            <a:endParaRPr lang="en-US" dirty="0"/>
          </a:p>
        </p:txBody>
      </p:sp>
    </p:spTree>
    <p:extLst>
      <p:ext uri="{BB962C8B-B14F-4D97-AF65-F5344CB8AC3E}">
        <p14:creationId xmlns:p14="http://schemas.microsoft.com/office/powerpoint/2010/main" val="37014251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84613" y="8685213"/>
            <a:ext cx="2971800" cy="457200"/>
          </a:xfrm>
          <a:prstGeom prst="rect">
            <a:avLst/>
          </a:prstGeom>
          <a:noFill/>
        </p:spPr>
        <p:txBody>
          <a:bodyPr/>
          <a:lstStyle/>
          <a:p>
            <a:fld id="{33D4AFAE-1576-410A-A421-F20F76AAE4F7}" type="slidenum">
              <a:rPr lang="en-US" smtClean="0"/>
              <a:pPr/>
              <a:t>28</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US" b="1" dirty="0"/>
              <a:t>Key Message: </a:t>
            </a:r>
            <a:r>
              <a:rPr lang="en-US" dirty="0"/>
              <a:t>Explain the “parking lot”</a:t>
            </a:r>
            <a:endParaRPr lang="en-US" b="1" dirty="0"/>
          </a:p>
          <a:p>
            <a:r>
              <a:rPr lang="en-US" b="1" dirty="0"/>
              <a:t>Est. Presentation Time: </a:t>
            </a:r>
            <a:r>
              <a:rPr lang="en-US" b="0" dirty="0"/>
              <a:t>Less</a:t>
            </a:r>
            <a:r>
              <a:rPr lang="en-US" b="0" baseline="0" dirty="0"/>
              <a:t> than a</a:t>
            </a:r>
            <a:r>
              <a:rPr lang="en-US" dirty="0"/>
              <a:t> minute.</a:t>
            </a:r>
            <a:endParaRPr lang="en-US" b="1" dirty="0"/>
          </a:p>
          <a:p>
            <a:r>
              <a:rPr lang="en-US" b="1" dirty="0"/>
              <a:t>Explanation of Cues/Builds: </a:t>
            </a:r>
            <a:r>
              <a:rPr lang="en-US" dirty="0"/>
              <a:t>None</a:t>
            </a:r>
          </a:p>
          <a:p>
            <a:r>
              <a:rPr lang="en-US" b="1" dirty="0"/>
              <a:t>Suggested Comments: </a:t>
            </a:r>
            <a:r>
              <a:rPr lang="en-US" dirty="0"/>
              <a:t>As we go through the class, for sure you will have questions. If you ask a question about a topic that we will discuss later, rather than discussing the topic then, we will “park it” by writing it down in the flip chart, so we do not forget. At the end of the course, we will review the “parking lot” to make sure the question was answered.</a:t>
            </a:r>
          </a:p>
          <a:p>
            <a:r>
              <a:rPr lang="en-US" b="1" dirty="0"/>
              <a:t>Suggested Questions: </a:t>
            </a:r>
            <a:r>
              <a:rPr lang="en-US" dirty="0"/>
              <a:t>None</a:t>
            </a:r>
          </a:p>
          <a:p>
            <a:r>
              <a:rPr lang="en-US" b="1" dirty="0"/>
              <a:t>Additional Information: </a:t>
            </a:r>
            <a:r>
              <a:rPr lang="en-US" dirty="0"/>
              <a:t>Remember this concept may have been used in the TCT course, so keep this brief.</a:t>
            </a:r>
          </a:p>
          <a:p>
            <a:r>
              <a:rPr lang="en-US" b="1" dirty="0"/>
              <a:t>Possible Problems: </a:t>
            </a:r>
            <a:r>
              <a:rPr lang="en-US" dirty="0"/>
              <a:t>If there is no flip chart, use a corner of a blackboard or ask a student to keep a list of questions. You may also have a PowerPoint file open to serve as a “parking lot”.</a:t>
            </a:r>
          </a:p>
          <a:p>
            <a:pPr eaLnBrk="1" hangingPunct="1"/>
            <a:endParaRPr lang="en-US" dirty="0"/>
          </a:p>
        </p:txBody>
      </p:sp>
    </p:spTree>
    <p:extLst>
      <p:ext uri="{BB962C8B-B14F-4D97-AF65-F5344CB8AC3E}">
        <p14:creationId xmlns:p14="http://schemas.microsoft.com/office/powerpoint/2010/main" val="31462115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29</a:t>
            </a:fld>
            <a:endParaRPr lang="en-US" dirty="0"/>
          </a:p>
        </p:txBody>
      </p:sp>
    </p:spTree>
    <p:extLst>
      <p:ext uri="{BB962C8B-B14F-4D97-AF65-F5344CB8AC3E}">
        <p14:creationId xmlns:p14="http://schemas.microsoft.com/office/powerpoint/2010/main" val="2635847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7A7BC083-5361-40D4-A483-371CE9BBFCEF}" type="slidenum">
              <a:rPr lang="en-US"/>
              <a:pPr/>
              <a:t>3</a:t>
            </a:fld>
            <a:endParaRPr lang="en-US" dirty="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b="1">
                <a:cs typeface="Arial" charset="0"/>
              </a:rPr>
              <a:t>Key Message: </a:t>
            </a:r>
            <a:r>
              <a:rPr lang="en-US">
                <a:cs typeface="Arial" charset="0"/>
              </a:rPr>
              <a:t>FHWA disclaimer</a:t>
            </a:r>
          </a:p>
          <a:p>
            <a:pPr eaLnBrk="1" hangingPunct="1"/>
            <a:r>
              <a:rPr lang="en-US" b="1">
                <a:cs typeface="Arial" charset="0"/>
              </a:rPr>
              <a:t>Est. Presentation Time: </a:t>
            </a:r>
            <a:r>
              <a:rPr lang="en-US">
                <a:cs typeface="Arial" charset="0"/>
              </a:rPr>
              <a:t>Less than 1 minute(s)</a:t>
            </a:r>
            <a:endParaRPr lang="en-US" b="1">
              <a:cs typeface="Arial" charset="0"/>
            </a:endParaRPr>
          </a:p>
          <a:p>
            <a:pPr eaLnBrk="1" hangingPunct="1"/>
            <a:r>
              <a:rPr lang="en-US" b="1">
                <a:cs typeface="Arial" charset="0"/>
              </a:rPr>
              <a:t>Explanation of Cues/Builds: </a:t>
            </a:r>
            <a:r>
              <a:rPr lang="en-US">
                <a:cs typeface="Arial" charset="0"/>
              </a:rPr>
              <a:t>None</a:t>
            </a:r>
          </a:p>
          <a:p>
            <a:pPr eaLnBrk="1" hangingPunct="1"/>
            <a:r>
              <a:rPr lang="en-US" b="1">
                <a:cs typeface="Arial" charset="0"/>
              </a:rPr>
              <a:t>Suggested Comments: </a:t>
            </a:r>
            <a:r>
              <a:rPr lang="en-US">
                <a:cs typeface="Arial" charset="0"/>
              </a:rPr>
              <a:t>Self explanatory</a:t>
            </a:r>
            <a:endParaRPr lang="en-US" b="1">
              <a:cs typeface="Arial" charset="0"/>
            </a:endParaRPr>
          </a:p>
          <a:p>
            <a:pPr eaLnBrk="1" hangingPunct="1"/>
            <a:r>
              <a:rPr lang="en-US" b="1">
                <a:cs typeface="Arial" charset="0"/>
              </a:rPr>
              <a:t>Suggested Questions: </a:t>
            </a:r>
            <a:r>
              <a:rPr lang="en-US">
                <a:cs typeface="Arial" charset="0"/>
              </a:rPr>
              <a:t>None</a:t>
            </a:r>
          </a:p>
          <a:p>
            <a:pPr eaLnBrk="1" hangingPunct="1"/>
            <a:r>
              <a:rPr lang="en-US" b="1">
                <a:cs typeface="Arial" charset="0"/>
              </a:rPr>
              <a:t>Additional Information: </a:t>
            </a:r>
            <a:r>
              <a:rPr lang="en-US">
                <a:cs typeface="Arial" charset="0"/>
              </a:rPr>
              <a:t>Information about the grant can be found at www.atssa.com</a:t>
            </a:r>
            <a:endParaRPr lang="en-US" b="1">
              <a:cs typeface="Arial" charset="0"/>
            </a:endParaRPr>
          </a:p>
          <a:p>
            <a:pPr eaLnBrk="1" hangingPunct="1"/>
            <a:r>
              <a:rPr lang="en-US" b="1">
                <a:cs typeface="Arial" charset="0"/>
              </a:rPr>
              <a:t>Possible Problems: </a:t>
            </a:r>
            <a:r>
              <a:rPr lang="en-US">
                <a:cs typeface="Arial" charset="0"/>
              </a:rPr>
              <a:t>None</a:t>
            </a:r>
          </a:p>
          <a:p>
            <a:pPr eaLnBrk="1" hangingPunct="1"/>
            <a:endParaRPr lang="en-US">
              <a:cs typeface="Arial" charset="0"/>
            </a:endParaRPr>
          </a:p>
        </p:txBody>
      </p:sp>
    </p:spTree>
    <p:extLst>
      <p:ext uri="{BB962C8B-B14F-4D97-AF65-F5344CB8AC3E}">
        <p14:creationId xmlns:p14="http://schemas.microsoft.com/office/powerpoint/2010/main" val="2250792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xfrm>
            <a:off x="3884613" y="8685213"/>
            <a:ext cx="2971800" cy="457200"/>
          </a:xfrm>
          <a:prstGeom prst="rect">
            <a:avLst/>
          </a:prstGeom>
          <a:noFill/>
        </p:spPr>
        <p:txBody>
          <a:bodyPr/>
          <a:lstStyle/>
          <a:p>
            <a:fld id="{FE0BEF44-8D52-45AC-AD6E-70C429493E45}" type="slidenum">
              <a:rPr lang="en-US" smtClean="0"/>
              <a:pPr/>
              <a:t>4</a:t>
            </a:fld>
            <a:endParaRPr lang="en-US"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b="1" dirty="0"/>
              <a:t>Key Message: </a:t>
            </a:r>
            <a:r>
              <a:rPr lang="en-US" dirty="0"/>
              <a:t>Introduce ATSSA</a:t>
            </a:r>
            <a:endParaRPr lang="en-US" b="1"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This course is presented by the American Traffic Safety Services Association, or ATSSA, the national leader in work zone training. ATSSA’s mission is to improve traffic safety through training.  Thank you for choosing ATSSA for your training needs.</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Keep</a:t>
            </a:r>
            <a:r>
              <a:rPr lang="en-US" b="0" baseline="0" dirty="0"/>
              <a:t> brief. </a:t>
            </a:r>
            <a:endParaRPr lang="en-US" dirty="0"/>
          </a:p>
        </p:txBody>
      </p:sp>
    </p:spTree>
    <p:extLst>
      <p:ext uri="{BB962C8B-B14F-4D97-AF65-F5344CB8AC3E}">
        <p14:creationId xmlns:p14="http://schemas.microsoft.com/office/powerpoint/2010/main" val="2955686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hangingPunct="1"/>
            <a:r>
              <a:rPr lang="en-US" b="1" dirty="0"/>
              <a:t>Key Message: </a:t>
            </a:r>
            <a:r>
              <a:rPr lang="en-US" b="0" dirty="0"/>
              <a:t>Prep</a:t>
            </a:r>
            <a:r>
              <a:rPr lang="en-US" b="0" baseline="0" dirty="0"/>
              <a:t> the course</a:t>
            </a:r>
            <a:endParaRPr lang="en-US" b="1"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r>
              <a:rPr lang="en-US" b="1" dirty="0"/>
              <a:t>Suggested Comments: </a:t>
            </a:r>
            <a:r>
              <a:rPr lang="en-US" kern="1200" baseline="0" dirty="0">
                <a:solidFill>
                  <a:schemeClr val="tx1"/>
                </a:solidFill>
                <a:latin typeface="Arial" charset="0"/>
                <a:ea typeface="+mn-ea"/>
                <a:cs typeface="+mn-cs"/>
              </a:rPr>
              <a:t>The FHWA is adding a new Subpart K to 23 CFR part 630 to supplement existing regulations that</a:t>
            </a:r>
          </a:p>
          <a:p>
            <a:r>
              <a:rPr lang="en-US" kern="1200" baseline="0" dirty="0">
                <a:solidFill>
                  <a:schemeClr val="tx1"/>
                </a:solidFill>
                <a:latin typeface="Arial" charset="0"/>
                <a:ea typeface="+mn-ea"/>
                <a:cs typeface="+mn-cs"/>
              </a:rPr>
              <a:t>govern work zone safety and mobility in highway and street work zones to include conditions for the appropriate use of, and expenditure of funds for, uniformed law enforcement officers, positive protective measures between workers and motorized traffic, and installation and maintenance of temporary traffic control devices during construction, utility, and maintenance operations. These regulations are intended to decrease the likelihood of fatalities and injuries to road users, and to workers who are exposed to motorized traffic (vehicles using the highway for purposes of travel) while working on Federal-aid highway projects. More guidance is needed on the use of positive protection and other strategies to minimize worker exposure in work zones. FHWA has guidance that governs work zone safety and mobility, including positive protection and other strategies. Guidance is needed on the decision process to use positive protection devices</a:t>
            </a:r>
            <a:endParaRPr lang="en-US" dirty="0"/>
          </a:p>
          <a:p>
            <a:pPr eaLnBrk="1" hangingPunct="1"/>
            <a:r>
              <a:rPr lang="en-US" b="1" dirty="0"/>
              <a:t>Suggested Questions: </a:t>
            </a:r>
            <a:r>
              <a:rPr lang="en-US" dirty="0"/>
              <a:t>None</a:t>
            </a:r>
          </a:p>
          <a:p>
            <a:pPr eaLnBrk="1" hangingPunct="1"/>
            <a:r>
              <a:rPr lang="en-US" b="1" dirty="0"/>
              <a:t>Additional Information: </a:t>
            </a:r>
            <a:r>
              <a:rPr lang="en-US" kern="1200" baseline="0" dirty="0">
                <a:solidFill>
                  <a:schemeClr val="tx1"/>
                </a:solidFill>
                <a:latin typeface="Arial" charset="0"/>
                <a:ea typeface="+mn-ea"/>
                <a:cs typeface="+mn-cs"/>
              </a:rPr>
              <a:t>The regulations are issued in accordance with section 1110 of the Safe, Accountable, Flexible, Efficient Transportation Equity Act: A Legacy for Users (SAFETEA–LU), Public Law 109– 59, 119 Stat. 1227, codified at 23 U.S.C. 109(e) and 112(g).</a:t>
            </a:r>
            <a:endParaRPr lang="en-US" b="1" dirty="0"/>
          </a:p>
          <a:p>
            <a:pPr eaLnBrk="1" hangingPunct="1"/>
            <a:r>
              <a:rPr lang="en-US" b="1" dirty="0"/>
              <a:t>Possible Problems: </a:t>
            </a:r>
            <a:r>
              <a:rPr lang="en-US" dirty="0"/>
              <a:t>None</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AD35EC9C-BD57-4ED6-B566-F3DB9F1F7899}" type="slidenum">
              <a:rPr lang="en-US" smtClean="0"/>
              <a:pPr>
                <a:defRPr/>
              </a:pPr>
              <a:t>5</a:t>
            </a:fld>
            <a:endParaRPr lang="en-US" dirty="0"/>
          </a:p>
        </p:txBody>
      </p:sp>
    </p:spTree>
    <p:extLst>
      <p:ext uri="{BB962C8B-B14F-4D97-AF65-F5344CB8AC3E}">
        <p14:creationId xmlns:p14="http://schemas.microsoft.com/office/powerpoint/2010/main" val="4148417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Discuss Positive Protection</a:t>
            </a:r>
            <a:r>
              <a:rPr lang="en-US" b="0" baseline="0" dirty="0"/>
              <a:t> Requirements</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Both SAFETEA-LU and MAP 21 mandate for states to</a:t>
            </a:r>
            <a:r>
              <a:rPr lang="en-US" b="0" baseline="0" dirty="0"/>
              <a:t> develop a policy for the deployment of Positive Protection devices, which addresses intrusion issues. Most states have developed these policies. This course will help states develop new policies and/or tailor existing ones. </a:t>
            </a:r>
            <a:r>
              <a:rPr lang="en-US" sz="1200" kern="1200" dirty="0">
                <a:solidFill>
                  <a:schemeClr val="tx1"/>
                </a:solidFill>
                <a:effectLst/>
                <a:latin typeface="Arial" panose="020B0604020202020204" pitchFamily="34" charset="0"/>
                <a:ea typeface="+mn-ea"/>
                <a:cs typeface="+mn-cs"/>
              </a:rPr>
              <a:t>These requirements are applicable to all Federal-aid highway projects, and its application is encouraged on other highway projects as well.</a:t>
            </a:r>
            <a:endParaRPr lang="en-US" b="0" dirty="0"/>
          </a:p>
          <a:p>
            <a:pPr eaLnBrk="1" hangingPunct="1"/>
            <a:r>
              <a:rPr lang="en-US" b="1" dirty="0"/>
              <a:t>Suggested Questions: </a:t>
            </a:r>
            <a:r>
              <a:rPr lang="en-US" dirty="0"/>
              <a:t>What are the state</a:t>
            </a:r>
            <a:r>
              <a:rPr lang="en-US" baseline="0" dirty="0"/>
              <a:t> </a:t>
            </a:r>
            <a:r>
              <a:rPr lang="en-US" dirty="0"/>
              <a:t>requirements</a:t>
            </a:r>
            <a:r>
              <a:rPr lang="en-US" baseline="0" dirty="0"/>
              <a:t> for the deployment of Positive Protection devices?</a:t>
            </a:r>
            <a:endParaRPr lang="en-US" dirty="0"/>
          </a:p>
          <a:p>
            <a:pPr eaLnBrk="1" hangingPunct="1"/>
            <a:r>
              <a:rPr lang="en-US" b="1" dirty="0"/>
              <a:t>Additional Information: </a:t>
            </a:r>
            <a:r>
              <a:rPr lang="en-US" b="0" dirty="0"/>
              <a:t>SAFETEA-LU</a:t>
            </a:r>
            <a:r>
              <a:rPr lang="en-US" b="0" baseline="0" dirty="0"/>
              <a:t> = </a:t>
            </a:r>
            <a:r>
              <a:rPr lang="en-US" kern="1200" baseline="0" dirty="0">
                <a:solidFill>
                  <a:schemeClr val="tx1"/>
                </a:solidFill>
                <a:latin typeface="Arial" charset="0"/>
                <a:ea typeface="+mn-ea"/>
                <a:cs typeface="+mn-cs"/>
              </a:rPr>
              <a:t>Safe, Accountable, Flexible, Efficient Transportation Equity Act: A Legacy for Users (SAFETEA–LU), MAP 21 = Moving Ahead for Progress in the 21st Century, FAST Act = Fixing America's Surface Transportation Act</a:t>
            </a:r>
            <a:endParaRPr lang="en-US" b="1" dirty="0"/>
          </a:p>
          <a:p>
            <a:r>
              <a:rPr lang="en-US" b="1" dirty="0"/>
              <a:t>Possible Problems: </a:t>
            </a:r>
            <a:r>
              <a:rPr lang="en-US" b="0" dirty="0"/>
              <a:t>None. </a:t>
            </a:r>
            <a:endParaRPr lang="en-US" dirty="0"/>
          </a:p>
          <a:p>
            <a:pPr eaLnBrk="1" hangingPunct="1"/>
            <a:endParaRPr lang="en-US" b="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AD35EC9C-BD57-4ED6-B566-F3DB9F1F7899}" type="slidenum">
              <a:rPr lang="en-US" smtClean="0"/>
              <a:pPr>
                <a:defRPr/>
              </a:pPr>
              <a:t>6</a:t>
            </a:fld>
            <a:endParaRPr lang="en-US" dirty="0"/>
          </a:p>
        </p:txBody>
      </p:sp>
    </p:spTree>
    <p:extLst>
      <p:ext uri="{BB962C8B-B14F-4D97-AF65-F5344CB8AC3E}">
        <p14:creationId xmlns:p14="http://schemas.microsoft.com/office/powerpoint/2010/main" val="635036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r>
              <a:rPr lang="en-US" b="1" dirty="0"/>
              <a:t>Key Message: </a:t>
            </a:r>
            <a:r>
              <a:rPr lang="en-US" b="0" dirty="0"/>
              <a:t>Discuss Positive Protection</a:t>
            </a:r>
            <a:r>
              <a:rPr lang="en-US" b="0" baseline="0" dirty="0"/>
              <a:t> Requirements</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SAFETEA-LU, MAP 21 and the FAST Act mandate for states to</a:t>
            </a:r>
            <a:r>
              <a:rPr lang="en-US" b="0" baseline="0" dirty="0"/>
              <a:t> develop a policy for the deployment of Positive Protection devices, which addresses intrusion issues, based on existing guidance documents, such as the MUTCD and the RDG. Some states have developed these policies, others have not. This course will help states develop new policies and/or tailor existing ones.</a:t>
            </a:r>
            <a:endParaRPr lang="en-US" b="0" dirty="0"/>
          </a:p>
          <a:p>
            <a:pPr eaLnBrk="1" hangingPunct="1"/>
            <a:r>
              <a:rPr lang="en-US" b="1" dirty="0"/>
              <a:t>Suggested Questions: </a:t>
            </a:r>
            <a:r>
              <a:rPr lang="en-US" dirty="0"/>
              <a:t>What are the state</a:t>
            </a:r>
            <a:r>
              <a:rPr lang="en-US" baseline="0" dirty="0"/>
              <a:t> </a:t>
            </a:r>
            <a:r>
              <a:rPr lang="en-US" dirty="0"/>
              <a:t>requirements</a:t>
            </a:r>
            <a:r>
              <a:rPr lang="en-US" baseline="0" dirty="0"/>
              <a:t> for the deployment of Positive Protection devices?</a:t>
            </a:r>
            <a:endParaRPr lang="en-US" dirty="0"/>
          </a:p>
          <a:p>
            <a:pPr eaLnBrk="1" hangingPunct="1"/>
            <a:r>
              <a:rPr lang="en-US" b="1" dirty="0"/>
              <a:t>Additional Information: </a:t>
            </a:r>
            <a:r>
              <a:rPr lang="en-US" b="0" dirty="0"/>
              <a:t>SAFETEA-LU</a:t>
            </a:r>
            <a:r>
              <a:rPr lang="en-US" b="0" baseline="0" dirty="0"/>
              <a:t> = </a:t>
            </a:r>
            <a:r>
              <a:rPr lang="en-US" kern="1200" baseline="0" dirty="0">
                <a:solidFill>
                  <a:schemeClr val="tx1"/>
                </a:solidFill>
                <a:latin typeface="Arial" charset="0"/>
                <a:ea typeface="+mn-ea"/>
                <a:cs typeface="+mn-cs"/>
              </a:rPr>
              <a:t>Safe, Accountable, Flexible, Efficient Transportation Equity Act: A Legacy for Users (SAFETEA–LU), MAP 21 = Moving Ahead for Progress in the 21st Century, FAST Act = Fixing America's Surface Transportation Act</a:t>
            </a:r>
            <a:endParaRPr lang="en-US" b="1" dirty="0"/>
          </a:p>
          <a:p>
            <a:r>
              <a:rPr lang="en-US" b="1" dirty="0"/>
              <a:t>Possible Problems: </a:t>
            </a:r>
            <a:r>
              <a:rPr lang="en-US" b="0" dirty="0"/>
              <a:t>MAP 21 specific language is</a:t>
            </a:r>
            <a:r>
              <a:rPr lang="en-US" b="0" baseline="0" dirty="0"/>
              <a:t> still to be finalized through the rulemaking process (as of Sept 2012). </a:t>
            </a:r>
            <a:r>
              <a:rPr lang="en-US" dirty="0"/>
              <a:t>MAP-21, the Moving Ahead for Progress in the 21st Century Act (P.L. 112-141), was signed into law by President Obama on July 6, 2012. Funding surface transportation programs at over $105 billion for fiscal years (FY) 2013 and 2014, MAP-21 is the first long-term highway authorization enacted since 2005.</a:t>
            </a:r>
            <a:r>
              <a:rPr lang="en-US" baseline="0" dirty="0"/>
              <a:t> </a:t>
            </a:r>
            <a:r>
              <a:rPr lang="en-US" dirty="0"/>
              <a:t>MAP-21 is a milestone for the U.S. economy and the Nation’s surface transportation program. By transforming the policy and programmatic framework for investments to guide the system’s growth and development, MAP-21 creates a streamlined and performance-based surface transportation program and builds on many of the highway, transit, bike, and pedestrian programs and policies established in 1991.</a:t>
            </a:r>
          </a:p>
          <a:p>
            <a:pPr eaLnBrk="1" hangingPunct="1"/>
            <a:endParaRPr lang="en-US" b="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AD35EC9C-BD57-4ED6-B566-F3DB9F1F7899}" type="slidenum">
              <a:rPr lang="en-US" smtClean="0"/>
              <a:pPr>
                <a:defRPr/>
              </a:pPr>
              <a:t>7</a:t>
            </a:fld>
            <a:endParaRPr lang="en-US" dirty="0"/>
          </a:p>
        </p:txBody>
      </p:sp>
    </p:spTree>
    <p:extLst>
      <p:ext uri="{BB962C8B-B14F-4D97-AF65-F5344CB8AC3E}">
        <p14:creationId xmlns:p14="http://schemas.microsoft.com/office/powerpoint/2010/main" val="603960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Introduce MAP-21</a:t>
            </a:r>
            <a:r>
              <a:rPr lang="en-US" b="0" baseline="0" dirty="0"/>
              <a:t> language</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This</a:t>
            </a:r>
            <a:r>
              <a:rPr lang="en-US" b="0" baseline="0" dirty="0"/>
              <a:t> is the MAP-21 language regarding the use of positive protection devices. [Read as needed and place emphasis on the safety aspects]</a:t>
            </a:r>
            <a:endParaRPr lang="en-US" b="0" dirty="0"/>
          </a:p>
          <a:p>
            <a:pPr eaLnBrk="1" hangingPunct="1"/>
            <a:r>
              <a:rPr lang="en-US" b="1" dirty="0"/>
              <a:t>Suggested Questions: </a:t>
            </a:r>
            <a:r>
              <a:rPr lang="en-US" dirty="0"/>
              <a:t>What are the state</a:t>
            </a:r>
            <a:r>
              <a:rPr lang="en-US" baseline="0" dirty="0"/>
              <a:t> </a:t>
            </a:r>
            <a:r>
              <a:rPr lang="en-US" dirty="0"/>
              <a:t>requirements</a:t>
            </a:r>
            <a:r>
              <a:rPr lang="en-US" baseline="0" dirty="0"/>
              <a:t> for the deployment of Positive Protection devices?</a:t>
            </a:r>
            <a:endParaRPr lang="en-US" dirty="0"/>
          </a:p>
          <a:p>
            <a:pPr eaLnBrk="1" hangingPunct="1"/>
            <a:r>
              <a:rPr lang="en-US" b="1" dirty="0"/>
              <a:t>Additional Information: </a:t>
            </a:r>
            <a:r>
              <a:rPr lang="en-US" kern="1200" baseline="0" dirty="0">
                <a:solidFill>
                  <a:schemeClr val="tx1"/>
                </a:solidFill>
                <a:latin typeface="Arial" charset="0"/>
                <a:ea typeface="+mn-ea"/>
                <a:cs typeface="+mn-cs"/>
              </a:rPr>
              <a:t>MAP 21 = Moving Ahead for Progress in the 21st Century</a:t>
            </a:r>
            <a:endParaRPr lang="en-US" b="1" dirty="0"/>
          </a:p>
          <a:p>
            <a:r>
              <a:rPr lang="en-US" b="1" dirty="0"/>
              <a:t>Possible Problems: </a:t>
            </a:r>
            <a:r>
              <a:rPr lang="en-US" b="0" dirty="0"/>
              <a:t>Languag</a:t>
            </a:r>
            <a:r>
              <a:rPr lang="en-US" b="0" baseline="0" dirty="0"/>
              <a:t>e may change.</a:t>
            </a:r>
            <a:endParaRPr lang="en-US" dirty="0"/>
          </a:p>
          <a:p>
            <a:pPr eaLnBrk="1" hangingPunct="1"/>
            <a:endParaRPr lang="en-US" b="0" dirty="0"/>
          </a:p>
          <a:p>
            <a:endParaRPr lang="en-US" dirty="0"/>
          </a:p>
        </p:txBody>
      </p:sp>
    </p:spTree>
    <p:extLst>
      <p:ext uri="{BB962C8B-B14F-4D97-AF65-F5344CB8AC3E}">
        <p14:creationId xmlns:p14="http://schemas.microsoft.com/office/powerpoint/2010/main" val="110061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Introduce MAP-21</a:t>
            </a:r>
            <a:r>
              <a:rPr lang="en-US" b="0" baseline="0" dirty="0"/>
              <a:t> language</a:t>
            </a:r>
            <a:endParaRPr lang="en-US" b="0"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b="0" dirty="0"/>
              <a:t>[Continue</a:t>
            </a:r>
            <a:r>
              <a:rPr lang="en-US" b="0" baseline="0" dirty="0"/>
              <a:t> reading as needed and place emphasis on the safety aspects]</a:t>
            </a:r>
            <a:endParaRPr lang="en-US" b="0" dirty="0"/>
          </a:p>
          <a:p>
            <a:pPr eaLnBrk="1" hangingPunct="1"/>
            <a:r>
              <a:rPr lang="en-US" b="1" dirty="0"/>
              <a:t>Suggested Questions: </a:t>
            </a:r>
            <a:r>
              <a:rPr lang="en-US" dirty="0"/>
              <a:t>Any comments on</a:t>
            </a:r>
            <a:r>
              <a:rPr lang="en-US" baseline="0" dirty="0"/>
              <a:t> this language?</a:t>
            </a:r>
            <a:endParaRPr lang="en-US" dirty="0"/>
          </a:p>
          <a:p>
            <a:pPr eaLnBrk="1" hangingPunct="1"/>
            <a:r>
              <a:rPr lang="en-US" b="1" dirty="0"/>
              <a:t>Additional Information: </a:t>
            </a:r>
            <a:r>
              <a:rPr lang="en-US" kern="1200" baseline="0" dirty="0">
                <a:solidFill>
                  <a:schemeClr val="tx1"/>
                </a:solidFill>
                <a:latin typeface="Arial" charset="0"/>
                <a:ea typeface="+mn-ea"/>
                <a:cs typeface="+mn-cs"/>
              </a:rPr>
              <a:t>MAP 21 = Moving Ahead for Progress in the 21st Century</a:t>
            </a:r>
            <a:endParaRPr lang="en-US" b="1" dirty="0"/>
          </a:p>
          <a:p>
            <a:r>
              <a:rPr lang="en-US" b="1" dirty="0"/>
              <a:t>Possible Problems: </a:t>
            </a:r>
            <a:r>
              <a:rPr lang="en-US" b="0" dirty="0"/>
              <a:t>Languag</a:t>
            </a:r>
            <a:r>
              <a:rPr lang="en-US" b="0" baseline="0" dirty="0"/>
              <a:t>e may change.</a:t>
            </a:r>
            <a:endParaRPr lang="en-US" dirty="0"/>
          </a:p>
          <a:p>
            <a:endParaRPr lang="en-US" dirty="0"/>
          </a:p>
        </p:txBody>
      </p:sp>
    </p:spTree>
    <p:extLst>
      <p:ext uri="{BB962C8B-B14F-4D97-AF65-F5344CB8AC3E}">
        <p14:creationId xmlns:p14="http://schemas.microsoft.com/office/powerpoint/2010/main" val="3129177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D3648F4A-37D6-4EF8-B4E1-AC3372B1AE54}"/>
              </a:ext>
            </a:extLst>
          </p:cNvPr>
          <p:cNvSpPr txBox="1"/>
          <p:nvPr userDrawn="1"/>
        </p:nvSpPr>
        <p:spPr>
          <a:xfrm>
            <a:off x="6096000" y="6208446"/>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0-</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375AC572-7A5C-4061-48E4-4456445FF0EE}"/>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American Traffic Safety Services Association</a:t>
            </a:r>
            <a:endParaRPr lang="en-US" sz="4000" b="1" dirty="0">
              <a:solidFill>
                <a:schemeClr val="bg1"/>
              </a:solidFill>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4800600" y="1885270"/>
            <a:ext cx="4121045" cy="4114800"/>
          </a:xfrm>
        </p:spPr>
        <p:txBody>
          <a:bodyPr/>
          <a:lstStyle/>
          <a:p>
            <a:pPr algn="ctr" eaLnBrk="1" hangingPunct="1">
              <a:defRPr/>
            </a:pPr>
            <a:r>
              <a:rPr lang="en-US" sz="3200" dirty="0"/>
              <a:t>Minimizing Worker Exposure in Highway Work Zones Through the Use of Positive Protection and Other Strategies</a:t>
            </a:r>
            <a:br>
              <a:rPr lang="en-US" sz="3600" dirty="0"/>
            </a:br>
            <a:endParaRPr lang="en-US" sz="3600" dirty="0"/>
          </a:p>
        </p:txBody>
      </p:sp>
      <p:pic>
        <p:nvPicPr>
          <p:cNvPr id="6" name="Picture 7" descr="Work zone with portable concrete barrier with orange top panels protecting the work space from traffic">
            <a:extLst>
              <a:ext uri="{FF2B5EF4-FFF2-40B4-BE49-F238E27FC236}">
                <a16:creationId xmlns:a16="http://schemas.microsoft.com/office/drawing/2014/main" id="{954DE951-D908-49BC-B4AF-85C67706B0F0}"/>
              </a:ext>
            </a:extLst>
          </p:cNvPr>
          <p:cNvPicPr>
            <a:picLocks noChangeAspect="1" noChangeArrowheads="1"/>
          </p:cNvPicPr>
          <p:nvPr/>
        </p:nvPicPr>
        <p:blipFill>
          <a:blip r:embed="rId3" cstate="print"/>
          <a:srcRect r="13932" b="15556"/>
          <a:stretch>
            <a:fillRect/>
          </a:stretch>
        </p:blipFill>
        <p:spPr bwMode="auto">
          <a:xfrm>
            <a:off x="228600" y="2057400"/>
            <a:ext cx="4452816" cy="3276600"/>
          </a:xfrm>
          <a:prstGeom prst="rect">
            <a:avLst/>
          </a:prstGeom>
          <a:noFill/>
        </p:spPr>
      </p:pic>
      <p:sp>
        <p:nvSpPr>
          <p:cNvPr id="3" name="Google Shape;74;p1">
            <a:extLst>
              <a:ext uri="{FF2B5EF4-FFF2-40B4-BE49-F238E27FC236}">
                <a16:creationId xmlns:a16="http://schemas.microsoft.com/office/drawing/2014/main" id="{FC69C482-BFD0-703B-44B5-B89E8E1E21E0}"/>
              </a:ext>
            </a:extLst>
          </p:cNvPr>
          <p:cNvSpPr/>
          <p:nvPr/>
        </p:nvSpPr>
        <p:spPr>
          <a:xfrm>
            <a:off x="3596640" y="541020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5780819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839200" cy="1249363"/>
          </a:xfrm>
        </p:spPr>
        <p:txBody>
          <a:bodyPr/>
          <a:lstStyle/>
          <a:p>
            <a:r>
              <a:rPr lang="en-US" sz="3200" dirty="0"/>
              <a:t>Why these Requirements?</a:t>
            </a:r>
          </a:p>
        </p:txBody>
      </p:sp>
      <p:sp>
        <p:nvSpPr>
          <p:cNvPr id="3" name="Content Placeholder 2"/>
          <p:cNvSpPr>
            <a:spLocks noGrp="1"/>
          </p:cNvSpPr>
          <p:nvPr>
            <p:ph idx="1"/>
          </p:nvPr>
        </p:nvSpPr>
        <p:spPr>
          <a:xfrm>
            <a:off x="304800" y="1600200"/>
            <a:ext cx="8610600" cy="4267200"/>
          </a:xfrm>
        </p:spPr>
        <p:txBody>
          <a:bodyPr/>
          <a:lstStyle/>
          <a:p>
            <a:pPr marL="236538" lvl="1" indent="-236538"/>
            <a:r>
              <a:rPr lang="en-US" dirty="0"/>
              <a:t>Worker fatalities are approximately 100 annually</a:t>
            </a:r>
          </a:p>
          <a:p>
            <a:r>
              <a:rPr lang="en-US" dirty="0"/>
              <a:t>Number of work zones will continue to increase</a:t>
            </a:r>
          </a:p>
          <a:p>
            <a:pPr marL="563563" lvl="1"/>
            <a:r>
              <a:rPr lang="en-US" dirty="0"/>
              <a:t>20% of National Highway System (NHS) will be under construction</a:t>
            </a:r>
            <a:endParaRPr lang="en-US" sz="4400" dirty="0"/>
          </a:p>
          <a:p>
            <a:pPr marL="563563" lvl="1"/>
            <a:r>
              <a:rPr lang="en-US" dirty="0"/>
              <a:t>Most work is reconstruction or rehabilitation </a:t>
            </a:r>
          </a:p>
          <a:p>
            <a:pPr marL="163513"/>
            <a:r>
              <a:rPr lang="en-US" dirty="0"/>
              <a:t>More vehicle-miles driven</a:t>
            </a:r>
          </a:p>
          <a:p>
            <a:r>
              <a:rPr lang="en-US" dirty="0"/>
              <a:t>Work zone fatalities remain high</a:t>
            </a:r>
          </a:p>
        </p:txBody>
      </p:sp>
    </p:spTree>
    <p:extLst>
      <p:ext uri="{BB962C8B-B14F-4D97-AF65-F5344CB8AC3E}">
        <p14:creationId xmlns:p14="http://schemas.microsoft.com/office/powerpoint/2010/main" val="129755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2"/>
          <p:cNvSpPr>
            <a:spLocks noGrp="1" noChangeArrowheads="1"/>
          </p:cNvSpPr>
          <p:nvPr>
            <p:ph type="title"/>
          </p:nvPr>
        </p:nvSpPr>
        <p:spPr>
          <a:xfrm>
            <a:off x="304800" y="0"/>
            <a:ext cx="8458200" cy="1371600"/>
          </a:xfrm>
        </p:spPr>
        <p:txBody>
          <a:bodyPr/>
          <a:lstStyle/>
          <a:p>
            <a:pPr eaLnBrk="1" hangingPunct="1"/>
            <a:r>
              <a:rPr lang="en-US" dirty="0"/>
              <a:t>Traffic Safety: Is There a Problem?</a:t>
            </a:r>
          </a:p>
        </p:txBody>
      </p:sp>
      <p:sp>
        <p:nvSpPr>
          <p:cNvPr id="49158" name="Rectangle 3"/>
          <p:cNvSpPr>
            <a:spLocks noGrp="1" noChangeArrowheads="1"/>
          </p:cNvSpPr>
          <p:nvPr>
            <p:ph type="body" idx="1"/>
          </p:nvPr>
        </p:nvSpPr>
        <p:spPr>
          <a:xfrm>
            <a:off x="304800" y="1496040"/>
            <a:ext cx="7162800" cy="3945390"/>
          </a:xfrm>
        </p:spPr>
        <p:txBody>
          <a:bodyPr>
            <a:normAutofit/>
          </a:bodyPr>
          <a:lstStyle/>
          <a:p>
            <a:pPr marL="225425" indent="-225425">
              <a:buClr>
                <a:srgbClr val="FD2E05"/>
              </a:buClr>
            </a:pPr>
            <a:r>
              <a:rPr lang="en-US" b="1" dirty="0"/>
              <a:t>891</a:t>
            </a:r>
            <a:r>
              <a:rPr lang="en-US" dirty="0"/>
              <a:t> work zone fatalities in </a:t>
            </a:r>
            <a:r>
              <a:rPr lang="en-US" b="1" dirty="0"/>
              <a:t>2022</a:t>
            </a:r>
          </a:p>
          <a:p>
            <a:pPr marL="174625" indent="-225425">
              <a:buClr>
                <a:srgbClr val="FD2E05"/>
              </a:buClr>
            </a:pPr>
            <a:r>
              <a:rPr lang="en-US" b="1" dirty="0"/>
              <a:t>94</a:t>
            </a:r>
            <a:r>
              <a:rPr lang="en-US" dirty="0"/>
              <a:t> worker fatalities</a:t>
            </a:r>
          </a:p>
        </p:txBody>
      </p:sp>
      <p:sp>
        <p:nvSpPr>
          <p:cNvPr id="6" name="TextBox 5">
            <a:extLst>
              <a:ext uri="{FF2B5EF4-FFF2-40B4-BE49-F238E27FC236}">
                <a16:creationId xmlns:a16="http://schemas.microsoft.com/office/drawing/2014/main" id="{42656E75-9625-46E5-8A3C-629AED225583}"/>
              </a:ext>
            </a:extLst>
          </p:cNvPr>
          <p:cNvSpPr txBox="1"/>
          <p:nvPr/>
        </p:nvSpPr>
        <p:spPr>
          <a:xfrm>
            <a:off x="221674" y="5514109"/>
            <a:ext cx="8200050" cy="338554"/>
          </a:xfrm>
          <a:prstGeom prst="rect">
            <a:avLst/>
          </a:prstGeom>
          <a:noFill/>
        </p:spPr>
        <p:txBody>
          <a:bodyPr wrap="square" rtlCol="0">
            <a:spAutoFit/>
          </a:bodyPr>
          <a:lstStyle/>
          <a:p>
            <a:r>
              <a:rPr lang="en-US" sz="1600" b="1" dirty="0"/>
              <a:t>Source: National Work Zone Safety Information Clearinghouse</a:t>
            </a:r>
          </a:p>
        </p:txBody>
      </p:sp>
    </p:spTree>
    <p:extLst>
      <p:ext uri="{BB962C8B-B14F-4D97-AF65-F5344CB8AC3E}">
        <p14:creationId xmlns:p14="http://schemas.microsoft.com/office/powerpoint/2010/main" val="156774706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5"/>
          <p:cNvSpPr txBox="1">
            <a:spLocks noChangeArrowheads="1"/>
          </p:cNvSpPr>
          <p:nvPr/>
        </p:nvSpPr>
        <p:spPr bwMode="auto">
          <a:xfrm>
            <a:off x="-38592" y="117250"/>
            <a:ext cx="9144000" cy="646331"/>
          </a:xfrm>
          <a:prstGeom prst="rect">
            <a:avLst/>
          </a:prstGeom>
          <a:noFill/>
          <a:ln w="9525">
            <a:noFill/>
            <a:miter lim="800000"/>
            <a:headEnd/>
            <a:tailEnd/>
          </a:ln>
        </p:spPr>
        <p:txBody>
          <a:bodyPr wrap="square">
            <a:spAutoFit/>
          </a:bodyPr>
          <a:lstStyle/>
          <a:p>
            <a:pPr algn="ctr"/>
            <a:r>
              <a:rPr lang="en-US" sz="3600" b="1" dirty="0">
                <a:solidFill>
                  <a:srgbClr val="00ACA1"/>
                </a:solidFill>
                <a:latin typeface="Arial" panose="020B0604020202020204" pitchFamily="34" charset="0"/>
              </a:rPr>
              <a:t>USA Work Zone Fatalities: 2013-2022</a:t>
            </a:r>
            <a:endParaRPr lang="en-US" sz="3600" dirty="0">
              <a:solidFill>
                <a:srgbClr val="00ACA1"/>
              </a:solidFill>
              <a:latin typeface="Arial" panose="020B0604020202020204" pitchFamily="34" charset="0"/>
            </a:endParaRPr>
          </a:p>
        </p:txBody>
      </p:sp>
      <p:sp>
        <p:nvSpPr>
          <p:cNvPr id="2" name="TextBox 1"/>
          <p:cNvSpPr txBox="1"/>
          <p:nvPr/>
        </p:nvSpPr>
        <p:spPr>
          <a:xfrm>
            <a:off x="221674" y="5514109"/>
            <a:ext cx="8200050" cy="338554"/>
          </a:xfrm>
          <a:prstGeom prst="rect">
            <a:avLst/>
          </a:prstGeom>
          <a:noFill/>
        </p:spPr>
        <p:txBody>
          <a:bodyPr wrap="square" rtlCol="0">
            <a:spAutoFit/>
          </a:bodyPr>
          <a:lstStyle/>
          <a:p>
            <a:r>
              <a:rPr lang="en-US" sz="1600" b="1" dirty="0"/>
              <a:t>Source: National Work Zone Safety Information Clearinghouse</a:t>
            </a:r>
          </a:p>
        </p:txBody>
      </p:sp>
      <p:pic>
        <p:nvPicPr>
          <p:cNvPr id="4" name="Picture 3" descr="Chart showing work zone fatalities and injuries from 593 fatalities and 28,000 injuries in 2013 to 891 fatalities and 37,000 injuries in 2022 - while some years show lower fatalities, the general trend is increasing">
            <a:extLst>
              <a:ext uri="{FF2B5EF4-FFF2-40B4-BE49-F238E27FC236}">
                <a16:creationId xmlns:a16="http://schemas.microsoft.com/office/drawing/2014/main" id="{81434BB0-C93C-F81B-80D0-5B21E866E0F7}"/>
              </a:ext>
            </a:extLst>
          </p:cNvPr>
          <p:cNvPicPr>
            <a:picLocks noChangeAspect="1"/>
          </p:cNvPicPr>
          <p:nvPr/>
        </p:nvPicPr>
        <p:blipFill>
          <a:blip r:embed="rId3"/>
          <a:srcRect t="17223" b="8983"/>
          <a:stretch/>
        </p:blipFill>
        <p:spPr>
          <a:xfrm>
            <a:off x="1692340" y="1174173"/>
            <a:ext cx="6085598" cy="4189203"/>
          </a:xfrm>
          <a:prstGeom prst="rect">
            <a:avLst/>
          </a:prstGeom>
        </p:spPr>
      </p:pic>
    </p:spTree>
    <p:extLst>
      <p:ext uri="{BB962C8B-B14F-4D97-AF65-F5344CB8AC3E}">
        <p14:creationId xmlns:p14="http://schemas.microsoft.com/office/powerpoint/2010/main" val="329998598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295400"/>
          </a:xfrm>
          <a:solidFill>
            <a:schemeClr val="bg1"/>
          </a:solidFill>
        </p:spPr>
        <p:txBody>
          <a:bodyPr/>
          <a:lstStyle/>
          <a:p>
            <a:pPr>
              <a:defRPr/>
            </a:pPr>
            <a:r>
              <a:rPr lang="en-US" sz="3200" dirty="0"/>
              <a:t>Course Objectives</a:t>
            </a:r>
          </a:p>
        </p:txBody>
      </p:sp>
      <p:sp>
        <p:nvSpPr>
          <p:cNvPr id="10243" name="Content Placeholder 2"/>
          <p:cNvSpPr>
            <a:spLocks noGrp="1"/>
          </p:cNvSpPr>
          <p:nvPr>
            <p:ph idx="1"/>
          </p:nvPr>
        </p:nvSpPr>
        <p:spPr>
          <a:xfrm>
            <a:off x="304800" y="1524000"/>
            <a:ext cx="8534400" cy="4572000"/>
          </a:xfrm>
        </p:spPr>
        <p:txBody>
          <a:bodyPr/>
          <a:lstStyle/>
          <a:p>
            <a:r>
              <a:rPr lang="en-US" dirty="0"/>
              <a:t>To provide guidance for the use of positive protection devices and other strategies to minimize worker exposure</a:t>
            </a:r>
          </a:p>
          <a:p>
            <a:r>
              <a:rPr lang="en-US" dirty="0"/>
              <a:t>To discuss factors that may influence the decision to use positive protection devices</a:t>
            </a:r>
          </a:p>
          <a:p>
            <a:r>
              <a:rPr lang="en-US" dirty="0"/>
              <a:t>To discuss the decision-making process (and assessment tool) on the use of positive protection devices and other exposure control measures</a:t>
            </a:r>
          </a:p>
        </p:txBody>
      </p:sp>
    </p:spTree>
    <p:extLst>
      <p:ext uri="{BB962C8B-B14F-4D97-AF65-F5344CB8AC3E}">
        <p14:creationId xmlns:p14="http://schemas.microsoft.com/office/powerpoint/2010/main" val="2561684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533400" y="381000"/>
            <a:ext cx="6019800" cy="914400"/>
          </a:xfrm>
        </p:spPr>
        <p:txBody>
          <a:bodyPr/>
          <a:lstStyle/>
          <a:p>
            <a:pPr eaLnBrk="1" hangingPunct="1">
              <a:defRPr/>
            </a:pPr>
            <a:r>
              <a:rPr lang="en-US" dirty="0"/>
              <a:t>Upon completion, you will be able to:</a:t>
            </a:r>
          </a:p>
        </p:txBody>
      </p:sp>
      <p:sp>
        <p:nvSpPr>
          <p:cNvPr id="151555" name="Rectangle 3"/>
          <p:cNvSpPr>
            <a:spLocks noGrp="1" noChangeArrowheads="1"/>
          </p:cNvSpPr>
          <p:nvPr>
            <p:ph type="body" idx="1"/>
          </p:nvPr>
        </p:nvSpPr>
        <p:spPr>
          <a:xfrm>
            <a:off x="304800" y="1828800"/>
            <a:ext cx="8534400" cy="4495800"/>
          </a:xfrm>
        </p:spPr>
        <p:txBody>
          <a:bodyPr/>
          <a:lstStyle/>
          <a:p>
            <a:pPr>
              <a:buClr>
                <a:srgbClr val="E23012"/>
              </a:buClr>
            </a:pPr>
            <a:r>
              <a:rPr lang="en-US" dirty="0"/>
              <a:t>Identify the most appropriate exposure control measure to use for given project characteristics</a:t>
            </a:r>
          </a:p>
          <a:p>
            <a:pPr>
              <a:buClr>
                <a:srgbClr val="E23012"/>
              </a:buClr>
            </a:pPr>
            <a:r>
              <a:rPr lang="en-US" dirty="0"/>
              <a:t>Define positive protection devices</a:t>
            </a:r>
          </a:p>
          <a:p>
            <a:pPr>
              <a:buClr>
                <a:srgbClr val="E23012"/>
              </a:buClr>
            </a:pPr>
            <a:r>
              <a:rPr lang="en-US" dirty="0"/>
              <a:t>Assess the need for the use of positive protection and/or other strategies</a:t>
            </a:r>
          </a:p>
          <a:p>
            <a:pPr>
              <a:buClr>
                <a:srgbClr val="E23012"/>
              </a:buClr>
            </a:pPr>
            <a:endParaRPr lang="en-US" dirty="0"/>
          </a:p>
        </p:txBody>
      </p:sp>
    </p:spTree>
    <p:extLst>
      <p:ext uri="{BB962C8B-B14F-4D97-AF65-F5344CB8AC3E}">
        <p14:creationId xmlns:p14="http://schemas.microsoft.com/office/powerpoint/2010/main" val="104002557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322729" y="304800"/>
            <a:ext cx="8821271" cy="1295400"/>
          </a:xfrm>
        </p:spPr>
        <p:txBody>
          <a:bodyPr/>
          <a:lstStyle/>
          <a:p>
            <a:pPr eaLnBrk="1" hangingPunct="1">
              <a:defRPr/>
            </a:pPr>
            <a:r>
              <a:rPr lang="en-US" sz="3200" dirty="0"/>
              <a:t>Upon completion, you</a:t>
            </a:r>
            <a:br>
              <a:rPr lang="en-US" sz="3200" dirty="0"/>
            </a:br>
            <a:r>
              <a:rPr lang="en-US" sz="3200" dirty="0"/>
              <a:t>will be able to (cont):</a:t>
            </a:r>
          </a:p>
        </p:txBody>
      </p:sp>
      <p:sp>
        <p:nvSpPr>
          <p:cNvPr id="151555" name="Rectangle 3"/>
          <p:cNvSpPr>
            <a:spLocks noGrp="1" noChangeArrowheads="1"/>
          </p:cNvSpPr>
          <p:nvPr>
            <p:ph type="body" idx="1"/>
          </p:nvPr>
        </p:nvSpPr>
        <p:spPr>
          <a:xfrm>
            <a:off x="304800" y="1905000"/>
            <a:ext cx="8458200" cy="4495800"/>
          </a:xfrm>
        </p:spPr>
        <p:txBody>
          <a:bodyPr/>
          <a:lstStyle/>
          <a:p>
            <a:pPr>
              <a:buClr>
                <a:srgbClr val="C00000"/>
              </a:buClr>
            </a:pPr>
            <a:r>
              <a:rPr lang="en-US" dirty="0"/>
              <a:t>Identify the characteristics of projects that are best suited for consideration of exposure control measures and positive protection devices, and propose guidelines for their use</a:t>
            </a:r>
          </a:p>
          <a:p>
            <a:pPr>
              <a:buClr>
                <a:srgbClr val="C00000"/>
              </a:buClr>
            </a:pPr>
            <a:r>
              <a:rPr lang="en-US" dirty="0"/>
              <a:t>Use decision tools to determine the suitability of appropriate positive protection devices (or other worker exposure control measures) for a specific work zone situation</a:t>
            </a:r>
          </a:p>
          <a:p>
            <a:pPr>
              <a:buClr>
                <a:srgbClr val="E23012"/>
              </a:buClr>
            </a:pPr>
            <a:endParaRPr lang="en-US" dirty="0"/>
          </a:p>
        </p:txBody>
      </p:sp>
    </p:spTree>
    <p:extLst>
      <p:ext uri="{BB962C8B-B14F-4D97-AF65-F5344CB8AC3E}">
        <p14:creationId xmlns:p14="http://schemas.microsoft.com/office/powerpoint/2010/main" val="399720909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381000" y="0"/>
            <a:ext cx="8763000" cy="1295400"/>
          </a:xfrm>
          <a:solidFill>
            <a:schemeClr val="bg1"/>
          </a:solidFill>
        </p:spPr>
        <p:txBody>
          <a:bodyPr anchor="ctr"/>
          <a:lstStyle/>
          <a:p>
            <a:pPr eaLnBrk="1" hangingPunct="1">
              <a:defRPr/>
            </a:pPr>
            <a:r>
              <a:rPr lang="en-US" sz="3200" dirty="0"/>
              <a:t>Introductions</a:t>
            </a:r>
          </a:p>
        </p:txBody>
      </p:sp>
      <p:sp>
        <p:nvSpPr>
          <p:cNvPr id="12291" name="Rectangle 3"/>
          <p:cNvSpPr>
            <a:spLocks noChangeArrowheads="1"/>
          </p:cNvSpPr>
          <p:nvPr/>
        </p:nvSpPr>
        <p:spPr bwMode="auto">
          <a:xfrm>
            <a:off x="685800" y="1504950"/>
            <a:ext cx="3505200" cy="4572000"/>
          </a:xfrm>
          <a:prstGeom prst="rect">
            <a:avLst/>
          </a:prstGeom>
          <a:noFill/>
          <a:ln w="9525">
            <a:noFill/>
            <a:miter lim="800000"/>
            <a:headEnd/>
            <a:tailEnd/>
          </a:ln>
        </p:spPr>
        <p:txBody>
          <a:bodyPr/>
          <a:lstStyle/>
          <a:p>
            <a:pPr marL="233363" indent="-233363" eaLnBrk="0" hangingPunct="0">
              <a:spcBef>
                <a:spcPct val="20000"/>
              </a:spcBef>
              <a:buClr>
                <a:srgbClr val="C00000"/>
              </a:buClr>
              <a:buSzPct val="65000"/>
              <a:buFont typeface="Wingdings" panose="05000000000000000000" pitchFamily="2" charset="2"/>
              <a:buChar char="§"/>
            </a:pPr>
            <a:r>
              <a:rPr kumimoji="1" lang="en-US" sz="2800" dirty="0">
                <a:latin typeface="Arial" panose="020B0604020202020204" pitchFamily="34" charset="0"/>
              </a:rPr>
              <a:t>Name</a:t>
            </a:r>
          </a:p>
          <a:p>
            <a:pPr marL="233363" indent="-233363" eaLnBrk="0" hangingPunct="0">
              <a:spcBef>
                <a:spcPct val="20000"/>
              </a:spcBef>
              <a:buClr>
                <a:srgbClr val="C00000"/>
              </a:buClr>
              <a:buSzPct val="65000"/>
              <a:buFont typeface="Wingdings" panose="05000000000000000000" pitchFamily="2" charset="2"/>
              <a:buChar char="§"/>
            </a:pPr>
            <a:r>
              <a:rPr kumimoji="1" lang="en-US" sz="2800" dirty="0">
                <a:latin typeface="Arial" panose="020B0604020202020204" pitchFamily="34" charset="0"/>
              </a:rPr>
              <a:t>Employer</a:t>
            </a:r>
          </a:p>
          <a:p>
            <a:pPr marL="233363" indent="-233363" eaLnBrk="0" hangingPunct="0">
              <a:spcBef>
                <a:spcPct val="20000"/>
              </a:spcBef>
              <a:buClr>
                <a:srgbClr val="C00000"/>
              </a:buClr>
              <a:buSzPct val="65000"/>
              <a:buFont typeface="Wingdings" panose="05000000000000000000" pitchFamily="2" charset="2"/>
              <a:buChar char="§"/>
            </a:pPr>
            <a:r>
              <a:rPr kumimoji="1" lang="en-US" sz="2800" dirty="0">
                <a:latin typeface="Arial" panose="020B0604020202020204" pitchFamily="34" charset="0"/>
              </a:rPr>
              <a:t>City and State</a:t>
            </a:r>
          </a:p>
          <a:p>
            <a:pPr marL="233363" indent="-233363" eaLnBrk="0" hangingPunct="0">
              <a:spcBef>
                <a:spcPct val="20000"/>
              </a:spcBef>
              <a:buClr>
                <a:srgbClr val="C00000"/>
              </a:buClr>
              <a:buSzPct val="65000"/>
              <a:buFont typeface="Wingdings" panose="05000000000000000000" pitchFamily="2" charset="2"/>
              <a:buChar char="§"/>
            </a:pPr>
            <a:r>
              <a:rPr kumimoji="1" lang="en-US" sz="2800" dirty="0">
                <a:latin typeface="Arial" panose="020B0604020202020204" pitchFamily="34" charset="0"/>
              </a:rPr>
              <a:t>Why are you here?</a:t>
            </a:r>
          </a:p>
          <a:p>
            <a:pPr marL="233363" indent="-233363" eaLnBrk="0" hangingPunct="0">
              <a:spcBef>
                <a:spcPct val="20000"/>
              </a:spcBef>
              <a:buClr>
                <a:srgbClr val="C00000"/>
              </a:buClr>
              <a:buSzPct val="65000"/>
              <a:buFont typeface="Wingdings" panose="05000000000000000000" pitchFamily="2" charset="2"/>
              <a:buChar char="§"/>
            </a:pPr>
            <a:r>
              <a:rPr kumimoji="1" lang="en-US" sz="2800" dirty="0">
                <a:latin typeface="Arial" panose="020B0604020202020204" pitchFamily="34" charset="0"/>
              </a:rPr>
              <a:t>Expectations for this course?</a:t>
            </a:r>
          </a:p>
        </p:txBody>
      </p:sp>
    </p:spTree>
    <p:extLst>
      <p:ext uri="{BB962C8B-B14F-4D97-AF65-F5344CB8AC3E}">
        <p14:creationId xmlns:p14="http://schemas.microsoft.com/office/powerpoint/2010/main" val="336263111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C5EDB579-3EBD-422E-8208-259920910387}"/>
              </a:ext>
            </a:extLst>
          </p:cNvPr>
          <p:cNvSpPr>
            <a:spLocks noGrp="1" noChangeArrowheads="1"/>
          </p:cNvSpPr>
          <p:nvPr>
            <p:ph type="title"/>
          </p:nvPr>
        </p:nvSpPr>
        <p:spPr>
          <a:xfrm>
            <a:off x="381000" y="0"/>
            <a:ext cx="8763000" cy="1295400"/>
          </a:xfrm>
          <a:solidFill>
            <a:schemeClr val="bg1"/>
          </a:solidFill>
        </p:spPr>
        <p:txBody>
          <a:bodyPr anchor="ctr"/>
          <a:lstStyle/>
          <a:p>
            <a:pPr eaLnBrk="1" hangingPunct="1">
              <a:defRPr/>
            </a:pPr>
            <a:r>
              <a:rPr lang="en-US" sz="3200" dirty="0"/>
              <a:t>About your Instructor</a:t>
            </a:r>
          </a:p>
        </p:txBody>
      </p:sp>
    </p:spTree>
    <p:extLst>
      <p:ext uri="{BB962C8B-B14F-4D97-AF65-F5344CB8AC3E}">
        <p14:creationId xmlns:p14="http://schemas.microsoft.com/office/powerpoint/2010/main" val="117393717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0"/>
            <a:ext cx="8686800" cy="1295400"/>
          </a:xfrm>
          <a:solidFill>
            <a:schemeClr val="bg1"/>
          </a:solidFill>
          <a:ln>
            <a:noFill/>
          </a:ln>
        </p:spPr>
        <p:txBody>
          <a:bodyPr/>
          <a:lstStyle/>
          <a:p>
            <a:pPr eaLnBrk="1" hangingPunct="1">
              <a:defRPr/>
            </a:pPr>
            <a:r>
              <a:rPr lang="en-US" sz="3200" dirty="0"/>
              <a:t>Housekeeping</a:t>
            </a:r>
          </a:p>
        </p:txBody>
      </p:sp>
      <p:sp>
        <p:nvSpPr>
          <p:cNvPr id="6" name="Rectangle 3"/>
          <p:cNvSpPr txBox="1">
            <a:spLocks noChangeArrowheads="1"/>
          </p:cNvSpPr>
          <p:nvPr/>
        </p:nvSpPr>
        <p:spPr bwMode="auto">
          <a:xfrm>
            <a:off x="457200" y="1600200"/>
            <a:ext cx="5334000" cy="4876800"/>
          </a:xfrm>
          <a:prstGeom prst="rect">
            <a:avLst/>
          </a:prstGeom>
          <a:noFill/>
          <a:ln w="9525">
            <a:noFill/>
            <a:miter lim="800000"/>
            <a:headEnd/>
            <a:tailEnd/>
          </a:ln>
        </p:spPr>
        <p:txBody>
          <a:bodyPr/>
          <a:lstStyle/>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Cell phones off/silent</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No texting</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Restroom location</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Emergency exits</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10-min break every hour</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Lunch arrangements</a:t>
            </a:r>
          </a:p>
          <a:p>
            <a:pPr marL="287338" indent="-287338">
              <a:spcBef>
                <a:spcPct val="20000"/>
              </a:spcBef>
              <a:buClr>
                <a:srgbClr val="C00000"/>
              </a:buClr>
              <a:buSzPct val="65000"/>
              <a:buFont typeface="Wingdings" panose="05000000000000000000" pitchFamily="2" charset="2"/>
              <a:buChar char="§"/>
              <a:defRPr/>
            </a:pPr>
            <a:r>
              <a:rPr lang="en-US" sz="2800" kern="0" dirty="0">
                <a:latin typeface="Arial" panose="020B0604020202020204" pitchFamily="34" charset="0"/>
              </a:rPr>
              <a:t>Ending time</a:t>
            </a:r>
          </a:p>
        </p:txBody>
      </p:sp>
      <p:sp>
        <p:nvSpPr>
          <p:cNvPr id="13317" name="Picture 5" descr="No Walkie Talkies"/>
          <p:cNvSpPr>
            <a:spLocks noChangeAspect="1" noChangeArrowheads="1"/>
          </p:cNvSpPr>
          <p:nvPr/>
        </p:nvSpPr>
        <p:spPr bwMode="auto">
          <a:xfrm>
            <a:off x="6934200" y="4114800"/>
            <a:ext cx="1828800" cy="1828800"/>
          </a:xfrm>
          <a:prstGeom prst="rect">
            <a:avLst/>
          </a:prstGeom>
          <a:noFill/>
          <a:ln w="9525">
            <a:noFill/>
            <a:miter lim="800000"/>
            <a:headEnd/>
            <a:tailEnd/>
          </a:ln>
        </p:spPr>
        <p:txBody>
          <a:bodyPr/>
          <a:lstStyle/>
          <a:p>
            <a:endParaRPr lang="en-US" dirty="0">
              <a:latin typeface="Arial" panose="020B0604020202020204" pitchFamily="34" charset="0"/>
            </a:endParaRPr>
          </a:p>
        </p:txBody>
      </p:sp>
    </p:spTree>
    <p:extLst>
      <p:ext uri="{BB962C8B-B14F-4D97-AF65-F5344CB8AC3E}">
        <p14:creationId xmlns:p14="http://schemas.microsoft.com/office/powerpoint/2010/main" val="235662777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type="body" idx="1"/>
          </p:nvPr>
        </p:nvSpPr>
        <p:spPr>
          <a:xfrm>
            <a:off x="408039" y="1607827"/>
            <a:ext cx="3706761" cy="4191000"/>
          </a:xfrm>
          <a:noFill/>
        </p:spPr>
        <p:txBody>
          <a:bodyPr/>
          <a:lstStyle/>
          <a:p>
            <a:pPr eaLnBrk="1" hangingPunct="1"/>
            <a:r>
              <a:rPr lang="en-US" dirty="0">
                <a:solidFill>
                  <a:srgbClr val="000000"/>
                </a:solidFill>
              </a:rPr>
              <a:t>Ends today by 4 PM</a:t>
            </a:r>
          </a:p>
          <a:p>
            <a:pPr eaLnBrk="1" hangingPunct="1"/>
            <a:r>
              <a:rPr lang="en-US" dirty="0">
                <a:solidFill>
                  <a:srgbClr val="000000"/>
                </a:solidFill>
              </a:rPr>
              <a:t>Tomorrow:</a:t>
            </a:r>
          </a:p>
          <a:p>
            <a:pPr lvl="1" eaLnBrk="1" hangingPunct="1"/>
            <a:r>
              <a:rPr lang="en-US" dirty="0">
                <a:solidFill>
                  <a:srgbClr val="000000"/>
                </a:solidFill>
              </a:rPr>
              <a:t>Begins promptly at 8:00 AM </a:t>
            </a:r>
          </a:p>
          <a:p>
            <a:pPr lvl="1" eaLnBrk="1" hangingPunct="1"/>
            <a:r>
              <a:rPr lang="en-US" dirty="0">
                <a:solidFill>
                  <a:srgbClr val="000000"/>
                </a:solidFill>
              </a:rPr>
              <a:t>Ends tomorrow around Noon</a:t>
            </a:r>
            <a:endParaRPr lang="en-US" sz="4000" b="1" i="1" dirty="0">
              <a:solidFill>
                <a:srgbClr val="000000"/>
              </a:solidFill>
            </a:endParaRPr>
          </a:p>
        </p:txBody>
      </p:sp>
      <p:sp>
        <p:nvSpPr>
          <p:cNvPr id="5" name="Rectangle 2">
            <a:extLst>
              <a:ext uri="{FF2B5EF4-FFF2-40B4-BE49-F238E27FC236}">
                <a16:creationId xmlns:a16="http://schemas.microsoft.com/office/drawing/2014/main" id="{FCFD8B32-E60E-4C19-A4E0-C780D9647C15}"/>
              </a:ext>
            </a:extLst>
          </p:cNvPr>
          <p:cNvSpPr>
            <a:spLocks noGrp="1" noChangeArrowheads="1"/>
          </p:cNvSpPr>
          <p:nvPr>
            <p:ph type="title"/>
          </p:nvPr>
        </p:nvSpPr>
        <p:spPr>
          <a:xfrm>
            <a:off x="381000" y="228600"/>
            <a:ext cx="8382000" cy="1295400"/>
          </a:xfrm>
          <a:solidFill>
            <a:schemeClr val="bg1"/>
          </a:solidFill>
          <a:ln>
            <a:noFill/>
          </a:ln>
        </p:spPr>
        <p:txBody>
          <a:bodyPr/>
          <a:lstStyle/>
          <a:p>
            <a:pPr eaLnBrk="1" hangingPunct="1">
              <a:defRPr/>
            </a:pPr>
            <a:r>
              <a:rPr lang="en-US" sz="3200" dirty="0"/>
              <a:t>“Positive Protection” Training Course</a:t>
            </a:r>
          </a:p>
        </p:txBody>
      </p:sp>
    </p:spTree>
    <p:extLst>
      <p:ext uri="{BB962C8B-B14F-4D97-AF65-F5344CB8AC3E}">
        <p14:creationId xmlns:p14="http://schemas.microsoft.com/office/powerpoint/2010/main" val="131079760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Grp="1" noChangeArrowheads="1"/>
          </p:cNvSpPr>
          <p:nvPr>
            <p:ph type="title"/>
          </p:nvPr>
        </p:nvSpPr>
        <p:spPr/>
        <p:txBody>
          <a:bodyPr/>
          <a:lstStyle/>
          <a:p>
            <a:pPr eaLnBrk="1" hangingPunct="1">
              <a:defRPr/>
            </a:pPr>
            <a:r>
              <a:rPr lang="en-US" dirty="0"/>
              <a:t>Instructor</a:t>
            </a:r>
          </a:p>
        </p:txBody>
      </p:sp>
      <p:sp>
        <p:nvSpPr>
          <p:cNvPr id="1028" name="Rectangle 5">
            <a:extLst>
              <a:ext uri="{C183D7F6-B498-43B3-948B-1728B52AA6E4}">
                <adec:decorative xmlns:adec="http://schemas.microsoft.com/office/drawing/2017/decorative" val="1"/>
              </a:ext>
            </a:extLst>
          </p:cNvPr>
          <p:cNvSpPr>
            <a:spLocks noGrp="1" noChangeArrowheads="1"/>
          </p:cNvSpPr>
          <p:nvPr>
            <p:ph sz="half" idx="1"/>
          </p:nvPr>
        </p:nvSpPr>
        <p:spPr/>
        <p:txBody>
          <a:bodyPr/>
          <a:lstStyle/>
          <a:p>
            <a:pPr algn="ctr" eaLnBrk="1" hangingPunct="1">
              <a:buFont typeface="Wingdings" pitchFamily="2" charset="2"/>
              <a:buNone/>
            </a:pPr>
            <a:endParaRPr lang="en-US" sz="4800" b="1" i="1" dirty="0">
              <a:solidFill>
                <a:srgbClr val="000066"/>
              </a:solidFill>
            </a:endParaRPr>
          </a:p>
          <a:p>
            <a:pPr algn="ctr" eaLnBrk="1" hangingPunct="1">
              <a:buFont typeface="Wingdings" pitchFamily="2" charset="2"/>
              <a:buNone/>
            </a:pPr>
            <a:endParaRPr lang="en-US" sz="4800" b="1" i="1" dirty="0">
              <a:solidFill>
                <a:srgbClr val="000066"/>
              </a:solidFill>
            </a:endParaRPr>
          </a:p>
        </p:txBody>
      </p:sp>
      <p:sp>
        <p:nvSpPr>
          <p:cNvPr id="6" name="Content Placeholder 5">
            <a:extLst>
              <a:ext uri="{FF2B5EF4-FFF2-40B4-BE49-F238E27FC236}">
                <a16:creationId xmlns:a16="http://schemas.microsoft.com/office/drawing/2014/main" id="{4FEE8334-4FCE-F1E3-C404-ABB2184568DC}"/>
              </a:ext>
            </a:extLst>
          </p:cNvPr>
          <p:cNvSpPr>
            <a:spLocks noGrp="1"/>
          </p:cNvSpPr>
          <p:nvPr>
            <p:ph sz="half" idx="2"/>
          </p:nvPr>
        </p:nvSpPr>
        <p:spPr>
          <a:xfrm>
            <a:off x="542599" y="1905000"/>
            <a:ext cx="4152900" cy="2968265"/>
          </a:xfrm>
        </p:spPr>
        <p:txBody>
          <a:bodyPr/>
          <a:lstStyle/>
          <a:p>
            <a:endParaRPr lang="en-US"/>
          </a:p>
        </p:txBody>
      </p:sp>
    </p:spTree>
    <p:extLst>
      <p:ext uri="{BB962C8B-B14F-4D97-AF65-F5344CB8AC3E}">
        <p14:creationId xmlns:p14="http://schemas.microsoft.com/office/powerpoint/2010/main" val="76563821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
            <a:ext cx="8458200" cy="1295400"/>
          </a:xfrm>
        </p:spPr>
        <p:txBody>
          <a:bodyPr/>
          <a:lstStyle/>
          <a:p>
            <a:pPr>
              <a:defRPr/>
            </a:pPr>
            <a:r>
              <a:rPr lang="en-US" sz="3200" dirty="0"/>
              <a:t>About this Course</a:t>
            </a:r>
          </a:p>
        </p:txBody>
      </p:sp>
      <p:sp>
        <p:nvSpPr>
          <p:cNvPr id="7171" name="Content Placeholder 2"/>
          <p:cNvSpPr>
            <a:spLocks noGrp="1"/>
          </p:cNvSpPr>
          <p:nvPr>
            <p:ph idx="1"/>
          </p:nvPr>
        </p:nvSpPr>
        <p:spPr>
          <a:xfrm>
            <a:off x="4076700" y="1447800"/>
            <a:ext cx="4914900" cy="4419600"/>
          </a:xfrm>
        </p:spPr>
        <p:txBody>
          <a:bodyPr/>
          <a:lstStyle/>
          <a:p>
            <a:r>
              <a:rPr lang="en-US" dirty="0"/>
              <a:t>Based on:</a:t>
            </a:r>
          </a:p>
          <a:p>
            <a:pPr lvl="1"/>
            <a:r>
              <a:rPr lang="en-US" dirty="0"/>
              <a:t>The 2009 </a:t>
            </a:r>
            <a:r>
              <a:rPr lang="en-US" i="1" dirty="0"/>
              <a:t>MUTCD</a:t>
            </a:r>
          </a:p>
          <a:p>
            <a:pPr lvl="1"/>
            <a:r>
              <a:rPr lang="en-US" dirty="0"/>
              <a:t>The Temporary Traffic Control Devices, 23 CFR 630, Subpart K </a:t>
            </a:r>
          </a:p>
          <a:p>
            <a:pPr lvl="1"/>
            <a:r>
              <a:rPr lang="en-US" dirty="0"/>
              <a:t>The 2011 </a:t>
            </a:r>
            <a:r>
              <a:rPr lang="en-US" i="1" dirty="0"/>
              <a:t>Roadside Design Guide</a:t>
            </a:r>
          </a:p>
          <a:p>
            <a:pPr lvl="1"/>
            <a:r>
              <a:rPr lang="en-US" dirty="0"/>
              <a:t>Other publications</a:t>
            </a:r>
          </a:p>
        </p:txBody>
      </p:sp>
      <p:pic>
        <p:nvPicPr>
          <p:cNvPr id="7172" name="Picture 2" descr="Manual on Uniform Traffic Control Devices 2009 Edition cover image"/>
          <p:cNvPicPr>
            <a:picLocks noChangeAspect="1" noChangeArrowheads="1"/>
          </p:cNvPicPr>
          <p:nvPr/>
        </p:nvPicPr>
        <p:blipFill>
          <a:blip r:embed="rId3" cstate="print"/>
          <a:srcRect/>
          <a:stretch>
            <a:fillRect/>
          </a:stretch>
        </p:blipFill>
        <p:spPr bwMode="auto">
          <a:xfrm>
            <a:off x="685800" y="1447800"/>
            <a:ext cx="3254574" cy="4191000"/>
          </a:xfrm>
          <a:prstGeom prst="rect">
            <a:avLst/>
          </a:prstGeom>
          <a:noFill/>
          <a:ln w="9525">
            <a:noFill/>
            <a:miter lim="800000"/>
            <a:headEnd/>
            <a:tailEnd/>
          </a:ln>
        </p:spPr>
      </p:pic>
      <p:sp>
        <p:nvSpPr>
          <p:cNvPr id="5" name="Title 1"/>
          <p:cNvSpPr txBox="1">
            <a:spLocks/>
          </p:cNvSpPr>
          <p:nvPr/>
        </p:nvSpPr>
        <p:spPr bwMode="auto">
          <a:xfrm>
            <a:off x="0" y="5894294"/>
            <a:ext cx="9144000" cy="609600"/>
          </a:xfrm>
          <a:prstGeom prst="rect">
            <a:avLst/>
          </a:prstGeom>
          <a:solidFill>
            <a:schemeClr val="bg1"/>
          </a:solidFill>
          <a:ln w="9525">
            <a:solidFill>
              <a:srgbClr val="C00000"/>
            </a:solid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u="none" strike="noStrike" kern="0" cap="none" spc="0" normalizeH="0" baseline="0" noProof="0" dirty="0">
                <a:ln>
                  <a:noFill/>
                </a:ln>
                <a:solidFill>
                  <a:srgbClr val="000066"/>
                </a:solidFill>
                <a:effectLst/>
                <a:uLnTx/>
                <a:uFillTx/>
                <a:latin typeface="Arial" panose="020B0604020202020204" pitchFamily="34" charset="0"/>
                <a:ea typeface="+mj-ea"/>
                <a:cs typeface="+mj-cs"/>
              </a:rPr>
              <a:t>Will address this State’s Positive Protection Guidelines</a:t>
            </a:r>
            <a:r>
              <a:rPr kumimoji="0" lang="en-US" sz="2400" u="none" strike="noStrike" kern="0" cap="none" spc="0" normalizeH="0" noProof="0" dirty="0">
                <a:ln>
                  <a:noFill/>
                </a:ln>
                <a:solidFill>
                  <a:srgbClr val="000066"/>
                </a:solidFill>
                <a:effectLst/>
                <a:uLnTx/>
                <a:uFillTx/>
                <a:latin typeface="Arial" panose="020B0604020202020204" pitchFamily="34" charset="0"/>
                <a:ea typeface="+mj-ea"/>
                <a:cs typeface="+mj-cs"/>
              </a:rPr>
              <a:t> tomorrow!</a:t>
            </a:r>
            <a:endParaRPr kumimoji="0" lang="en-US" sz="2400" u="none" strike="noStrike" kern="0" cap="none" spc="0" normalizeH="0" baseline="0" noProof="0" dirty="0">
              <a:ln>
                <a:noFill/>
              </a:ln>
              <a:solidFill>
                <a:srgbClr val="000066"/>
              </a:solidFill>
              <a:effectLst/>
              <a:uLnTx/>
              <a:uFillTx/>
              <a:latin typeface="Arial" panose="020B0604020202020204" pitchFamily="34" charset="0"/>
              <a:ea typeface="+mj-ea"/>
              <a:cs typeface="+mj-cs"/>
            </a:endParaRPr>
          </a:p>
        </p:txBody>
      </p:sp>
      <p:sp>
        <p:nvSpPr>
          <p:cNvPr id="3" name="Google Shape;74;p1">
            <a:extLst>
              <a:ext uri="{FF2B5EF4-FFF2-40B4-BE49-F238E27FC236}">
                <a16:creationId xmlns:a16="http://schemas.microsoft.com/office/drawing/2014/main" id="{8D6CC11B-B8C7-C78F-1578-C6CCE8F10FAE}"/>
              </a:ext>
            </a:extLst>
          </p:cNvPr>
          <p:cNvSpPr/>
          <p:nvPr/>
        </p:nvSpPr>
        <p:spPr>
          <a:xfrm>
            <a:off x="2789337" y="5625662"/>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688574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657600" y="1182453"/>
            <a:ext cx="1772622" cy="3948113"/>
          </a:xfrm>
          <a:prstGeom prst="rect">
            <a:avLst/>
          </a:prstGeom>
          <a:noFill/>
          <a:ln w="9525">
            <a:noFill/>
            <a:miter lim="800000"/>
            <a:headEnd/>
            <a:tailEnd/>
          </a:ln>
        </p:spPr>
      </p:pic>
      <p:pic>
        <p:nvPicPr>
          <p:cNvPr id="15362" name="Picture 7" descr="MUTCD cover image"/>
          <p:cNvPicPr>
            <a:picLocks noChangeAspect="1" noChangeArrowheads="1"/>
          </p:cNvPicPr>
          <p:nvPr/>
        </p:nvPicPr>
        <p:blipFill>
          <a:blip r:embed="rId4" cstate="print"/>
          <a:srcRect/>
          <a:stretch>
            <a:fillRect/>
          </a:stretch>
        </p:blipFill>
        <p:spPr bwMode="auto">
          <a:xfrm>
            <a:off x="304800" y="1230825"/>
            <a:ext cx="3124200" cy="4100513"/>
          </a:xfrm>
          <a:prstGeom prst="rect">
            <a:avLst/>
          </a:prstGeom>
          <a:noFill/>
          <a:ln w="9525">
            <a:noFill/>
            <a:miter lim="800000"/>
            <a:headEnd/>
            <a:tailEnd/>
          </a:ln>
        </p:spPr>
      </p:pic>
      <p:sp>
        <p:nvSpPr>
          <p:cNvPr id="15364" name="Rectangle 4"/>
          <p:cNvSpPr>
            <a:spLocks noGrp="1" noChangeArrowheads="1"/>
          </p:cNvSpPr>
          <p:nvPr>
            <p:ph type="body" sz="half" idx="1"/>
          </p:nvPr>
        </p:nvSpPr>
        <p:spPr>
          <a:xfrm>
            <a:off x="5600700" y="1371600"/>
            <a:ext cx="3581400" cy="3048000"/>
          </a:xfrm>
          <a:noFill/>
        </p:spPr>
        <p:txBody>
          <a:bodyPr lIns="92075" tIns="46038" rIns="92075" bIns="46038"/>
          <a:lstStyle/>
          <a:p>
            <a:pPr eaLnBrk="1" hangingPunct="1">
              <a:lnSpc>
                <a:spcPct val="90000"/>
              </a:lnSpc>
              <a:buClr>
                <a:srgbClr val="E23012"/>
              </a:buClr>
            </a:pPr>
            <a:r>
              <a:rPr lang="en-US" dirty="0"/>
              <a:t>Course notebook</a:t>
            </a:r>
          </a:p>
          <a:p>
            <a:pPr eaLnBrk="1" hangingPunct="1">
              <a:lnSpc>
                <a:spcPct val="90000"/>
              </a:lnSpc>
              <a:buClr>
                <a:srgbClr val="E23012"/>
              </a:buClr>
            </a:pPr>
            <a:r>
              <a:rPr lang="en-US" dirty="0"/>
              <a:t>MUTCD (1, 5, 6)</a:t>
            </a:r>
          </a:p>
          <a:p>
            <a:pPr eaLnBrk="1" hangingPunct="1">
              <a:lnSpc>
                <a:spcPct val="90000"/>
              </a:lnSpc>
              <a:buClr>
                <a:srgbClr val="E23012"/>
              </a:buClr>
            </a:pPr>
            <a:r>
              <a:rPr lang="en-US" dirty="0"/>
              <a:t>Positive Protection Guidelines</a:t>
            </a:r>
          </a:p>
          <a:p>
            <a:pPr eaLnBrk="1" hangingPunct="1">
              <a:lnSpc>
                <a:spcPct val="90000"/>
              </a:lnSpc>
              <a:buClr>
                <a:srgbClr val="E23012"/>
              </a:buClr>
            </a:pPr>
            <a:r>
              <a:rPr lang="en-US" dirty="0"/>
              <a:t>Positive Protection Toolbox</a:t>
            </a:r>
          </a:p>
          <a:p>
            <a:pPr eaLnBrk="1" hangingPunct="1">
              <a:lnSpc>
                <a:spcPct val="90000"/>
              </a:lnSpc>
              <a:buClr>
                <a:srgbClr val="E23012"/>
              </a:buClr>
            </a:pPr>
            <a:r>
              <a:rPr lang="en-US" dirty="0"/>
              <a:t>Flash drive</a:t>
            </a:r>
          </a:p>
          <a:p>
            <a:pPr eaLnBrk="1" hangingPunct="1">
              <a:lnSpc>
                <a:spcPct val="90000"/>
              </a:lnSpc>
              <a:buClr>
                <a:srgbClr val="E23012"/>
              </a:buClr>
            </a:pPr>
            <a:r>
              <a:rPr lang="en-US" dirty="0"/>
              <a:t>Pencil</a:t>
            </a:r>
          </a:p>
          <a:p>
            <a:pPr eaLnBrk="1" hangingPunct="1">
              <a:lnSpc>
                <a:spcPct val="90000"/>
              </a:lnSpc>
              <a:buClr>
                <a:srgbClr val="E23012"/>
              </a:buClr>
            </a:pPr>
            <a:r>
              <a:rPr lang="en-US" dirty="0"/>
              <a:t>Tent name sign</a:t>
            </a:r>
            <a:endParaRPr lang="en-US" sz="3600" dirty="0"/>
          </a:p>
        </p:txBody>
      </p:sp>
      <p:pic>
        <p:nvPicPr>
          <p:cNvPr id="6" name="Picture 3">
            <a:extLst>
              <a:ext uri="{C183D7F6-B498-43B3-948B-1728B52AA6E4}">
                <adec:decorative xmlns:adec="http://schemas.microsoft.com/office/drawing/2017/decorative" val="1"/>
              </a:ext>
            </a:extLst>
          </p:cNvPr>
          <p:cNvPicPr>
            <a:picLocks noChangeAspect="1" noChangeArrowheads="1"/>
          </p:cNvPicPr>
          <p:nvPr/>
        </p:nvPicPr>
        <p:blipFill>
          <a:blip r:embed="rId5" cstate="print"/>
          <a:srcRect/>
          <a:stretch>
            <a:fillRect/>
          </a:stretch>
        </p:blipFill>
        <p:spPr bwMode="auto">
          <a:xfrm>
            <a:off x="1066800" y="2087563"/>
            <a:ext cx="3048000" cy="3974453"/>
          </a:xfrm>
          <a:prstGeom prst="rect">
            <a:avLst/>
          </a:prstGeom>
          <a:noFill/>
          <a:ln w="9525">
            <a:noFill/>
            <a:miter lim="800000"/>
            <a:headEnd/>
            <a:tailEnd/>
          </a:ln>
        </p:spPr>
      </p:pic>
      <p:sp>
        <p:nvSpPr>
          <p:cNvPr id="7" name="TextBox 6" descr="123&#10;"/>
          <p:cNvSpPr txBox="1"/>
          <p:nvPr/>
        </p:nvSpPr>
        <p:spPr>
          <a:xfrm>
            <a:off x="304800" y="282714"/>
            <a:ext cx="1219200" cy="707886"/>
          </a:xfrm>
          <a:prstGeom prst="rect">
            <a:avLst/>
          </a:prstGeom>
          <a:noFill/>
          <a:ln w="57150">
            <a:solidFill>
              <a:srgbClr val="C00000"/>
            </a:solidFill>
          </a:ln>
        </p:spPr>
        <p:txBody>
          <a:bodyPr wrap="square" rtlCol="0">
            <a:spAutoFit/>
          </a:bodyPr>
          <a:lstStyle/>
          <a:p>
            <a:pPr algn="ctr"/>
            <a:r>
              <a:rPr lang="en-US" sz="4000" b="1" dirty="0">
                <a:latin typeface="Arial" panose="020B0604020202020204" pitchFamily="34" charset="0"/>
              </a:rPr>
              <a:t>123</a:t>
            </a:r>
          </a:p>
        </p:txBody>
      </p:sp>
      <p:sp>
        <p:nvSpPr>
          <p:cNvPr id="8" name="Rectangular Callout 7" descr="MUTCD Page #&#10;"/>
          <p:cNvSpPr/>
          <p:nvPr/>
        </p:nvSpPr>
        <p:spPr>
          <a:xfrm>
            <a:off x="2628900" y="5845176"/>
            <a:ext cx="2971800" cy="685800"/>
          </a:xfrm>
          <a:prstGeom prst="wedgeRectCallout">
            <a:avLst>
              <a:gd name="adj1" fmla="val -105487"/>
              <a:gd name="adj2" fmla="val -750887"/>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latin typeface="Arial" panose="020B0604020202020204" pitchFamily="34" charset="0"/>
              </a:rPr>
              <a:t>MUTCD Page #</a:t>
            </a:r>
          </a:p>
        </p:txBody>
      </p:sp>
      <p:sp>
        <p:nvSpPr>
          <p:cNvPr id="3" name="Title 2">
            <a:extLst>
              <a:ext uri="{FF2B5EF4-FFF2-40B4-BE49-F238E27FC236}">
                <a16:creationId xmlns:a16="http://schemas.microsoft.com/office/drawing/2014/main" id="{A95F9A59-6071-48F4-BCEB-BF03CEECB07B}"/>
              </a:ext>
            </a:extLst>
          </p:cNvPr>
          <p:cNvSpPr>
            <a:spLocks noGrp="1"/>
          </p:cNvSpPr>
          <p:nvPr>
            <p:ph type="title"/>
          </p:nvPr>
        </p:nvSpPr>
        <p:spPr>
          <a:xfrm>
            <a:off x="1752600" y="85490"/>
            <a:ext cx="7239000" cy="1096963"/>
          </a:xfrm>
        </p:spPr>
        <p:txBody>
          <a:bodyPr/>
          <a:lstStyle/>
          <a:p>
            <a:r>
              <a:rPr lang="en-US" dirty="0"/>
              <a:t>Course Materials</a:t>
            </a:r>
          </a:p>
        </p:txBody>
      </p:sp>
      <p:sp>
        <p:nvSpPr>
          <p:cNvPr id="2" name="Google Shape;74;p1">
            <a:extLst>
              <a:ext uri="{FF2B5EF4-FFF2-40B4-BE49-F238E27FC236}">
                <a16:creationId xmlns:a16="http://schemas.microsoft.com/office/drawing/2014/main" id="{9F467A15-0798-C6E2-7F47-9D56DE12BCFF}"/>
              </a:ext>
            </a:extLst>
          </p:cNvPr>
          <p:cNvSpPr/>
          <p:nvPr/>
        </p:nvSpPr>
        <p:spPr>
          <a:xfrm>
            <a:off x="1524000" y="6062016"/>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6271029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26" descr="Course Schedule: DAY 1"/>
          <p:cNvSpPr>
            <a:spLocks noGrp="1" noChangeArrowheads="1"/>
          </p:cNvSpPr>
          <p:nvPr>
            <p:ph type="title"/>
          </p:nvPr>
        </p:nvSpPr>
        <p:spPr>
          <a:xfrm>
            <a:off x="108857" y="152400"/>
            <a:ext cx="8915400" cy="1371600"/>
          </a:xfrm>
        </p:spPr>
        <p:txBody>
          <a:bodyPr/>
          <a:lstStyle/>
          <a:p>
            <a:pPr eaLnBrk="1" hangingPunct="1">
              <a:defRPr/>
            </a:pPr>
            <a:r>
              <a:rPr lang="en-US" sz="3200" dirty="0"/>
              <a:t>Course Schedule: DAY 1</a:t>
            </a:r>
          </a:p>
        </p:txBody>
      </p:sp>
      <p:graphicFrame>
        <p:nvGraphicFramePr>
          <p:cNvPr id="157773" name="Group 1101">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687932011"/>
              </p:ext>
            </p:extLst>
          </p:nvPr>
        </p:nvGraphicFramePr>
        <p:xfrm>
          <a:off x="228600" y="1767840"/>
          <a:ext cx="8763000" cy="3291840"/>
        </p:xfrm>
        <a:graphic>
          <a:graphicData uri="http://schemas.openxmlformats.org/drawingml/2006/table">
            <a:tbl>
              <a:tblPr/>
              <a:tblGrid>
                <a:gridCol w="780861">
                  <a:extLst>
                    <a:ext uri="{9D8B030D-6E8A-4147-A177-3AD203B41FA5}">
                      <a16:colId xmlns:a16="http://schemas.microsoft.com/office/drawing/2014/main" val="20000"/>
                    </a:ext>
                  </a:extLst>
                </a:gridCol>
                <a:gridCol w="7982139">
                  <a:extLst>
                    <a:ext uri="{9D8B030D-6E8A-4147-A177-3AD203B41FA5}">
                      <a16:colId xmlns:a16="http://schemas.microsoft.com/office/drawing/2014/main" val="20001"/>
                    </a:ext>
                  </a:extLst>
                </a:gridCol>
              </a:tblGrid>
              <a:tr h="17145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800" b="1" i="0" u="none" strike="noStrike" cap="none" normalizeH="0" baseline="0" dirty="0">
                          <a:ln>
                            <a:noFill/>
                          </a:ln>
                          <a:solidFill>
                            <a:schemeClr val="tx1"/>
                          </a:solidFill>
                          <a:effectLst/>
                          <a:latin typeface="Arial" panose="020B0604020202020204"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2800" b="0" i="0" u="none" strike="noStrike" cap="none" normalizeH="0" baseline="0" dirty="0">
                          <a:ln>
                            <a:noFill/>
                          </a:ln>
                          <a:solidFill>
                            <a:schemeClr val="tx1"/>
                          </a:solidFill>
                          <a:effectLst/>
                          <a:latin typeface="Arial" panose="020B0604020202020204" pitchFamily="34" charset="0"/>
                        </a:rPr>
                        <a:t>Introduction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7307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800" b="1" i="0" u="none" strike="noStrike" cap="none" normalizeH="0" baseline="0" dirty="0">
                          <a:ln>
                            <a:noFill/>
                          </a:ln>
                          <a:solidFill>
                            <a:schemeClr val="tx1"/>
                          </a:solidFill>
                          <a:effectLst/>
                          <a:latin typeface="Arial" panose="020B0604020202020204"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2800" b="0" i="0" u="none" strike="noStrike" cap="none" normalizeH="0" baseline="0" dirty="0">
                          <a:ln>
                            <a:noFill/>
                          </a:ln>
                          <a:solidFill>
                            <a:schemeClr val="tx1"/>
                          </a:solidFill>
                          <a:effectLst/>
                          <a:latin typeface="Arial" panose="020B0604020202020204" pitchFamily="34" charset="0"/>
                        </a:rPr>
                        <a:t>Project Characteristics and Factors to Consider</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800" b="1" i="0" u="none" strike="noStrike" cap="none" normalizeH="0" baseline="0" dirty="0">
                          <a:ln>
                            <a:noFill/>
                          </a:ln>
                          <a:solidFill>
                            <a:schemeClr val="tx1"/>
                          </a:solidFill>
                          <a:effectLst/>
                          <a:latin typeface="Arial" panose="020B0604020202020204"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Positive Protection Devices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800" b="1" i="0" u="none" strike="noStrike" cap="none" normalizeH="0" baseline="0" dirty="0">
                          <a:ln>
                            <a:noFill/>
                          </a:ln>
                          <a:solidFill>
                            <a:schemeClr val="tx1"/>
                          </a:solidFill>
                          <a:effectLst/>
                          <a:latin typeface="Arial" panose="020B0604020202020204"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Other Exposure and Traffic Control Measures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2049196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26"/>
          <p:cNvSpPr>
            <a:spLocks noGrp="1" noChangeArrowheads="1"/>
          </p:cNvSpPr>
          <p:nvPr>
            <p:ph type="title"/>
          </p:nvPr>
        </p:nvSpPr>
        <p:spPr>
          <a:xfrm>
            <a:off x="609600" y="152400"/>
            <a:ext cx="7924800" cy="1143000"/>
          </a:xfrm>
        </p:spPr>
        <p:txBody>
          <a:bodyPr/>
          <a:lstStyle/>
          <a:p>
            <a:pPr eaLnBrk="1" hangingPunct="1">
              <a:defRPr/>
            </a:pPr>
            <a:r>
              <a:rPr lang="en-US" sz="3200" dirty="0"/>
              <a:t>Course Schedule: DAY 2</a:t>
            </a:r>
          </a:p>
        </p:txBody>
      </p:sp>
      <p:graphicFrame>
        <p:nvGraphicFramePr>
          <p:cNvPr id="157773" name="Group 1101">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071074248"/>
              </p:ext>
            </p:extLst>
          </p:nvPr>
        </p:nvGraphicFramePr>
        <p:xfrm>
          <a:off x="228600" y="1600200"/>
          <a:ext cx="8763000" cy="3657600"/>
        </p:xfrm>
        <a:graphic>
          <a:graphicData uri="http://schemas.openxmlformats.org/drawingml/2006/table">
            <a:tbl>
              <a:tblPr/>
              <a:tblGrid>
                <a:gridCol w="780861">
                  <a:extLst>
                    <a:ext uri="{9D8B030D-6E8A-4147-A177-3AD203B41FA5}">
                      <a16:colId xmlns:a16="http://schemas.microsoft.com/office/drawing/2014/main" val="20000"/>
                    </a:ext>
                  </a:extLst>
                </a:gridCol>
                <a:gridCol w="7982139">
                  <a:extLst>
                    <a:ext uri="{9D8B030D-6E8A-4147-A177-3AD203B41FA5}">
                      <a16:colId xmlns:a16="http://schemas.microsoft.com/office/drawing/2014/main" val="20001"/>
                    </a:ext>
                  </a:extLst>
                </a:gridCol>
              </a:tblGrid>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400" b="1" i="0" u="none" strike="noStrike" cap="none" normalizeH="0" baseline="0" dirty="0">
                          <a:ln>
                            <a:noFill/>
                          </a:ln>
                          <a:solidFill>
                            <a:schemeClr val="tx1"/>
                          </a:solidFill>
                          <a:effectLst/>
                          <a:latin typeface="Arial" panose="020B0604020202020204"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Making Decisions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400" b="1" i="0" u="none" strike="noStrike" cap="none" normalizeH="0" baseline="0" dirty="0">
                          <a:ln>
                            <a:noFill/>
                          </a:ln>
                          <a:solidFill>
                            <a:schemeClr val="tx1"/>
                          </a:solidFill>
                          <a:effectLst/>
                          <a:latin typeface="Arial" panose="020B0604020202020204"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-Decision-Making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-Overview of this state’s Positive Protection Process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400" b="1" i="0" u="none" strike="noStrike" cap="none" normalizeH="0" baseline="0" dirty="0">
                          <a:ln>
                            <a:noFill/>
                          </a:ln>
                          <a:solidFill>
                            <a:schemeClr val="tx1"/>
                          </a:solidFill>
                          <a:effectLst/>
                          <a:latin typeface="Arial" panose="020B0604020202020204"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Workshops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4400" b="1" i="0" u="none" strike="noStrike" cap="none" normalizeH="0" baseline="0" dirty="0">
                          <a:ln>
                            <a:noFill/>
                          </a:ln>
                          <a:solidFill>
                            <a:schemeClr val="tx1"/>
                          </a:solidFill>
                          <a:effectLst/>
                          <a:latin typeface="Arial" panose="020B0604020202020204"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Closing (Exam)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813359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533400" y="0"/>
            <a:ext cx="8610600" cy="1295400"/>
          </a:xfrm>
        </p:spPr>
        <p:txBody>
          <a:bodyPr/>
          <a:lstStyle/>
          <a:p>
            <a:pPr eaLnBrk="1" hangingPunct="1">
              <a:defRPr/>
            </a:pPr>
            <a:r>
              <a:rPr lang="en-US" sz="3200" dirty="0"/>
              <a:t>Exam</a:t>
            </a:r>
          </a:p>
        </p:txBody>
      </p:sp>
      <p:sp>
        <p:nvSpPr>
          <p:cNvPr id="17411" name="Rectangle 3"/>
          <p:cNvSpPr>
            <a:spLocks noGrp="1" noChangeArrowheads="1"/>
          </p:cNvSpPr>
          <p:nvPr>
            <p:ph type="body" idx="1"/>
          </p:nvPr>
        </p:nvSpPr>
        <p:spPr>
          <a:xfrm>
            <a:off x="546847" y="1600200"/>
            <a:ext cx="4800600" cy="4724400"/>
          </a:xfrm>
        </p:spPr>
        <p:txBody>
          <a:bodyPr/>
          <a:lstStyle/>
          <a:p>
            <a:pPr eaLnBrk="1" hangingPunct="1">
              <a:defRPr/>
            </a:pPr>
            <a:r>
              <a:rPr lang="en-US" dirty="0">
                <a:solidFill>
                  <a:schemeClr val="accent6">
                    <a:lumMod val="50000"/>
                  </a:schemeClr>
                </a:solidFill>
              </a:rPr>
              <a:t>25 multiple choice questions</a:t>
            </a:r>
          </a:p>
          <a:p>
            <a:pPr eaLnBrk="1" hangingPunct="1">
              <a:defRPr/>
            </a:pPr>
            <a:r>
              <a:rPr lang="en-US" dirty="0"/>
              <a:t>4 pts each = 100 pts</a:t>
            </a:r>
          </a:p>
          <a:p>
            <a:pPr eaLnBrk="1" hangingPunct="1">
              <a:defRPr/>
            </a:pPr>
            <a:r>
              <a:rPr lang="en-US" dirty="0"/>
              <a:t>30 minutes</a:t>
            </a:r>
          </a:p>
          <a:p>
            <a:pPr eaLnBrk="1" hangingPunct="1">
              <a:defRPr/>
            </a:pPr>
            <a:r>
              <a:rPr lang="en-US" dirty="0"/>
              <a:t>Open book, open notes</a:t>
            </a:r>
          </a:p>
          <a:p>
            <a:pPr eaLnBrk="1" hangingPunct="1">
              <a:defRPr/>
            </a:pPr>
            <a:r>
              <a:rPr lang="en-US" dirty="0"/>
              <a:t>Passing grade = 80%</a:t>
            </a:r>
          </a:p>
        </p:txBody>
      </p:sp>
    </p:spTree>
    <p:extLst>
      <p:ext uri="{BB962C8B-B14F-4D97-AF65-F5344CB8AC3E}">
        <p14:creationId xmlns:p14="http://schemas.microsoft.com/office/powerpoint/2010/main" val="55291764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63794" y="14748"/>
            <a:ext cx="8305800" cy="1371600"/>
          </a:xfrm>
        </p:spPr>
        <p:txBody>
          <a:bodyPr/>
          <a:lstStyle/>
          <a:p>
            <a:pPr eaLnBrk="1" hangingPunct="1"/>
            <a:r>
              <a:rPr lang="en-US" sz="3600" dirty="0">
                <a:solidFill>
                  <a:srgbClr val="00ACA1"/>
                </a:solidFill>
              </a:rPr>
              <a:t>Notes</a:t>
            </a:r>
          </a:p>
        </p:txBody>
      </p:sp>
      <p:sp>
        <p:nvSpPr>
          <p:cNvPr id="35844" name="Rectangle 3"/>
          <p:cNvSpPr>
            <a:spLocks noGrp="1" noChangeArrowheads="1"/>
          </p:cNvSpPr>
          <p:nvPr>
            <p:ph type="body" idx="1"/>
          </p:nvPr>
        </p:nvSpPr>
        <p:spPr>
          <a:xfrm>
            <a:off x="685800" y="1243780"/>
            <a:ext cx="5715000" cy="4370440"/>
          </a:xfrm>
        </p:spPr>
        <p:txBody>
          <a:bodyPr/>
          <a:lstStyle/>
          <a:p>
            <a:pPr eaLnBrk="1" hangingPunct="1"/>
            <a:r>
              <a:rPr lang="en-US" dirty="0"/>
              <a:t>Any opinions, findings, conclusions or recommendations expressed in this course are those of the trainer and the grantee and do not necessarily reflect the views of FHWA or </a:t>
            </a:r>
            <a:r>
              <a:rPr lang="en-US" dirty="0" err="1"/>
              <a:t>ATSSA</a:t>
            </a:r>
            <a:endParaRPr lang="en-US" dirty="0"/>
          </a:p>
          <a:p>
            <a:pPr eaLnBrk="1" hangingPunct="1"/>
            <a:r>
              <a:rPr lang="en-US" dirty="0"/>
              <a:t>This course does not constitute a national standard, specification or regulation</a:t>
            </a:r>
          </a:p>
        </p:txBody>
      </p:sp>
    </p:spTree>
    <p:extLst>
      <p:ext uri="{BB962C8B-B14F-4D97-AF65-F5344CB8AC3E}">
        <p14:creationId xmlns:p14="http://schemas.microsoft.com/office/powerpoint/2010/main" val="29435104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1"/>
            <a:ext cx="8763000" cy="1143000"/>
          </a:xfrm>
        </p:spPr>
        <p:txBody>
          <a:bodyPr/>
          <a:lstStyle/>
          <a:p>
            <a:r>
              <a:rPr lang="en-US" sz="3200" dirty="0"/>
              <a:t>Notes</a:t>
            </a:r>
          </a:p>
        </p:txBody>
      </p:sp>
      <p:sp>
        <p:nvSpPr>
          <p:cNvPr id="3" name="Content Placeholder 2"/>
          <p:cNvSpPr>
            <a:spLocks noGrp="1"/>
          </p:cNvSpPr>
          <p:nvPr>
            <p:ph idx="1"/>
          </p:nvPr>
        </p:nvSpPr>
        <p:spPr>
          <a:xfrm>
            <a:off x="381000" y="1295400"/>
            <a:ext cx="8458200" cy="4419600"/>
          </a:xfrm>
        </p:spPr>
        <p:txBody>
          <a:bodyPr/>
          <a:lstStyle/>
          <a:p>
            <a:r>
              <a:rPr lang="en-US" dirty="0"/>
              <a:t>This course may not be specific to this State. It is based on the MUTCD and Federal Positive Protection guidelines</a:t>
            </a:r>
          </a:p>
          <a:p>
            <a:endParaRPr lang="en-US" dirty="0"/>
          </a:p>
          <a:p>
            <a:r>
              <a:rPr lang="en-US" dirty="0"/>
              <a:t>The State is encouraged to use the information in this course to develop or modify their current Positive Protection policies</a:t>
            </a:r>
          </a:p>
          <a:p>
            <a:endParaRPr lang="en-US" dirty="0"/>
          </a:p>
          <a:p>
            <a:r>
              <a:rPr lang="en-US" dirty="0"/>
              <a:t>The photos shown are for educational purposes only and may not be specific to this State</a:t>
            </a:r>
          </a:p>
        </p:txBody>
      </p:sp>
    </p:spTree>
    <p:extLst>
      <p:ext uri="{BB962C8B-B14F-4D97-AF65-F5344CB8AC3E}">
        <p14:creationId xmlns:p14="http://schemas.microsoft.com/office/powerpoint/2010/main" val="2270865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457200" y="0"/>
            <a:ext cx="8686800" cy="1249363"/>
          </a:xfrm>
        </p:spPr>
        <p:txBody>
          <a:bodyPr/>
          <a:lstStyle/>
          <a:p>
            <a:pPr>
              <a:defRPr/>
            </a:pPr>
            <a:r>
              <a:rPr lang="en-US" sz="3200" dirty="0"/>
              <a:t>Notes</a:t>
            </a:r>
          </a:p>
        </p:txBody>
      </p:sp>
      <p:sp>
        <p:nvSpPr>
          <p:cNvPr id="19459" name="Rectangle 3"/>
          <p:cNvSpPr>
            <a:spLocks noGrp="1" noChangeArrowheads="1"/>
          </p:cNvSpPr>
          <p:nvPr>
            <p:ph type="body" idx="1"/>
          </p:nvPr>
        </p:nvSpPr>
        <p:spPr>
          <a:xfrm>
            <a:off x="457200" y="1278392"/>
            <a:ext cx="8153400" cy="3505200"/>
          </a:xfrm>
        </p:spPr>
        <p:txBody>
          <a:bodyPr/>
          <a:lstStyle/>
          <a:p>
            <a:r>
              <a:rPr lang="en-US" dirty="0"/>
              <a:t>Some of the devices shown in this course are proprietary. They are shown for educational purposes only and not for endorsement or slander</a:t>
            </a:r>
          </a:p>
          <a:p>
            <a:r>
              <a:rPr lang="en-US" dirty="0"/>
              <a:t>Additional devices may be available</a:t>
            </a:r>
          </a:p>
          <a:p>
            <a:r>
              <a:rPr lang="en-US" dirty="0"/>
              <a:t>Students are encouraged to check with their state’s Qualified Product List (QPL) and get the necessary approvals before deploying any of the devices mentioned in this course</a:t>
            </a:r>
          </a:p>
        </p:txBody>
      </p:sp>
    </p:spTree>
    <p:extLst>
      <p:ext uri="{BB962C8B-B14F-4D97-AF65-F5344CB8AC3E}">
        <p14:creationId xmlns:p14="http://schemas.microsoft.com/office/powerpoint/2010/main" val="32618702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457200" y="0"/>
            <a:ext cx="8686800" cy="1295400"/>
          </a:xfrm>
        </p:spPr>
        <p:txBody>
          <a:bodyPr/>
          <a:lstStyle/>
          <a:p>
            <a:pPr eaLnBrk="1" hangingPunct="1">
              <a:defRPr/>
            </a:pPr>
            <a:r>
              <a:rPr lang="en-US" sz="3200" dirty="0"/>
              <a:t>The “Parking Lot”</a:t>
            </a:r>
          </a:p>
        </p:txBody>
      </p:sp>
      <p:sp>
        <p:nvSpPr>
          <p:cNvPr id="20483" name="Rectangle 3"/>
          <p:cNvSpPr>
            <a:spLocks noGrp="1" noChangeArrowheads="1"/>
          </p:cNvSpPr>
          <p:nvPr>
            <p:ph type="body" idx="1"/>
          </p:nvPr>
        </p:nvSpPr>
        <p:spPr>
          <a:xfrm>
            <a:off x="457200" y="1752600"/>
            <a:ext cx="4191000" cy="4267200"/>
          </a:xfrm>
        </p:spPr>
        <p:txBody>
          <a:bodyPr/>
          <a:lstStyle/>
          <a:p>
            <a:pPr eaLnBrk="1" hangingPunct="1"/>
            <a:r>
              <a:rPr lang="en-US" dirty="0"/>
              <a:t>Questions to be discussed later will be </a:t>
            </a:r>
            <a:r>
              <a:rPr lang="en-US" b="1" i="1" dirty="0">
                <a:solidFill>
                  <a:srgbClr val="000099"/>
                </a:solidFill>
              </a:rPr>
              <a:t>“parked”</a:t>
            </a:r>
            <a:r>
              <a:rPr lang="en-US" dirty="0"/>
              <a:t> until they are discussed</a:t>
            </a:r>
          </a:p>
          <a:p>
            <a:pPr eaLnBrk="1" hangingPunct="1"/>
            <a:r>
              <a:rPr lang="en-US" dirty="0"/>
              <a:t>Will review at the end to make sure they were answered</a:t>
            </a:r>
          </a:p>
        </p:txBody>
      </p:sp>
      <p:sp>
        <p:nvSpPr>
          <p:cNvPr id="6" name="Rectangle 2">
            <a:extLst>
              <a:ext uri="{FF2B5EF4-FFF2-40B4-BE49-F238E27FC236}">
                <a16:creationId xmlns:a16="http://schemas.microsoft.com/office/drawing/2014/main" id="{289E107B-06C5-9347-AAB9-436AF881B61F}"/>
              </a:ext>
            </a:extLst>
          </p:cNvPr>
          <p:cNvSpPr txBox="1">
            <a:spLocks noChangeArrowheads="1"/>
          </p:cNvSpPr>
          <p:nvPr/>
        </p:nvSpPr>
        <p:spPr bwMode="auto">
          <a:xfrm>
            <a:off x="457200" y="-12291"/>
            <a:ext cx="8686800" cy="1295400"/>
          </a:xfrm>
          <a:prstGeom prst="rect">
            <a:avLst/>
          </a:prstGeom>
          <a:solidFill>
            <a:schemeClr val="lt1"/>
          </a:solidFill>
          <a:ln w="25400" cap="flat" cmpd="sng" algn="ctr">
            <a:solidFill>
              <a:schemeClr val="accent3"/>
            </a:solidFill>
            <a:prstDash val="solid"/>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a:lstStyle>
          <a:p>
            <a:pPr eaLnBrk="1" hangingPunct="1">
              <a:defRPr/>
            </a:pPr>
            <a:r>
              <a:rPr lang="en-US" sz="3200" kern="0"/>
              <a:t>The “Parking Lot”</a:t>
            </a:r>
            <a:endParaRPr lang="en-US" sz="3200" kern="0" dirty="0"/>
          </a:p>
        </p:txBody>
      </p:sp>
    </p:spTree>
    <p:extLst>
      <p:ext uri="{BB962C8B-B14F-4D97-AF65-F5344CB8AC3E}">
        <p14:creationId xmlns:p14="http://schemas.microsoft.com/office/powerpoint/2010/main" val="41183447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6868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p:txBody>
          <a:bodyPr/>
          <a:lstStyle/>
          <a:p>
            <a:pPr eaLnBrk="1" hangingPunct="1">
              <a:defRPr/>
            </a:pPr>
            <a:r>
              <a:rPr lang="en-US" dirty="0"/>
              <a:t>About This Course</a:t>
            </a:r>
          </a:p>
        </p:txBody>
      </p:sp>
      <p:sp>
        <p:nvSpPr>
          <p:cNvPr id="5" name="Google Shape;89;p3">
            <a:extLst>
              <a:ext uri="{FF2B5EF4-FFF2-40B4-BE49-F238E27FC236}">
                <a16:creationId xmlns:a16="http://schemas.microsoft.com/office/drawing/2014/main" id="{F8D19167-B86A-24F8-905D-D3A835E6ACDE}"/>
              </a:ext>
            </a:extLst>
          </p:cNvPr>
          <p:cNvSpPr txBox="1">
            <a:spLocks/>
          </p:cNvSpPr>
          <p:nvPr/>
        </p:nvSpPr>
        <p:spPr bwMode="auto">
          <a:xfrm>
            <a:off x="342900" y="1219200"/>
            <a:ext cx="8458199" cy="4985059"/>
          </a:xfrm>
          <a:prstGeom prst="rect">
            <a:avLst/>
          </a:prstGeom>
          <a:noFill/>
          <a:ln w="9525">
            <a:noFill/>
            <a:miter lim="800000"/>
            <a:headEnd/>
            <a:tailEnd/>
          </a:ln>
        </p:spPr>
        <p:txBody>
          <a:bodyPr spcFirstLastPara="1" vert="horz" wrap="square" lIns="91425" tIns="45700" rIns="91425" bIns="4570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SzPct val="90000"/>
              <a:buBlip>
                <a:blip r:embed="rId3"/>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marL="231775" indent="-231775">
              <a:spcBef>
                <a:spcPts val="0"/>
              </a:spcBef>
              <a:spcAft>
                <a:spcPts val="0"/>
              </a:spcAft>
              <a:buClr>
                <a:schemeClr val="dk1"/>
              </a:buClr>
              <a:buSzPct val="65000"/>
              <a:buFont typeface="Noto Sans Symbols"/>
              <a:buChar char="❑"/>
            </a:pPr>
            <a:r>
              <a:rPr lang="en-US" kern="0" dirty="0"/>
              <a:t>This material is based upon work supported by the U.S. Department of Transportation under Cooperative Agreement No. 693JJ31750002. The material was prepared by ATSSA. </a:t>
            </a:r>
          </a:p>
          <a:p>
            <a:pPr marL="231775" indent="-231775">
              <a:spcBef>
                <a:spcPts val="476"/>
              </a:spcBef>
              <a:spcAft>
                <a:spcPts val="0"/>
              </a:spcAft>
              <a:buClr>
                <a:schemeClr val="dk1"/>
              </a:buClr>
              <a:buSzPct val="65000"/>
              <a:buFont typeface="Noto Sans Symbols"/>
              <a:buChar char="❑"/>
            </a:pPr>
            <a:r>
              <a:rPr lang="en-US" kern="0" dirty="0"/>
              <a:t>Any opinions, findings and conclusions or recommendations expressed in this publication are those of the trainer and the grantee and do not necessarily reflect the view of the U.S. Department of Transportation.</a:t>
            </a:r>
          </a:p>
          <a:p>
            <a:pPr marL="231775" indent="-231775">
              <a:spcBef>
                <a:spcPts val="476"/>
              </a:spcBef>
              <a:spcAft>
                <a:spcPts val="0"/>
              </a:spcAft>
              <a:buClr>
                <a:schemeClr val="dk1"/>
              </a:buClr>
              <a:buSzPct val="65000"/>
              <a:buFont typeface="Noto Sans Symbols"/>
              <a:buChar char="❑"/>
            </a:pPr>
            <a:r>
              <a:rPr lang="en-US" kern="0" dirty="0"/>
              <a:t>This course does not constitute a national standard, specification, or regulation. The U.S. Government does not endorse products or manufacturers. Trademarks or manufacturers’ names appear in this document only because they are considered essential to the objective of the document.</a:t>
            </a:r>
          </a:p>
        </p:txBody>
      </p:sp>
    </p:spTree>
    <p:extLst>
      <p:ext uri="{BB962C8B-B14F-4D97-AF65-F5344CB8AC3E}">
        <p14:creationId xmlns:p14="http://schemas.microsoft.com/office/powerpoint/2010/main" val="891258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4"/>
          <p:cNvSpPr>
            <a:spLocks noGrp="1" noChangeArrowheads="1"/>
          </p:cNvSpPr>
          <p:nvPr>
            <p:ph type="title"/>
          </p:nvPr>
        </p:nvSpPr>
        <p:spPr>
          <a:xfrm>
            <a:off x="381000" y="152400"/>
            <a:ext cx="8458200" cy="1295400"/>
          </a:xfrm>
        </p:spPr>
        <p:txBody>
          <a:bodyPr/>
          <a:lstStyle/>
          <a:p>
            <a:pPr eaLnBrk="1" hangingPunct="1">
              <a:defRPr/>
            </a:pPr>
            <a:r>
              <a:rPr lang="en-US" dirty="0"/>
              <a:t>Developed &amp; Presented by</a:t>
            </a:r>
          </a:p>
        </p:txBody>
      </p:sp>
      <p:pic>
        <p:nvPicPr>
          <p:cNvPr id="2" name="Picture 1" descr="ATSSA logo showing a cone within the A and safer roads save lives">
            <a:extLst>
              <a:ext uri="{FF2B5EF4-FFF2-40B4-BE49-F238E27FC236}">
                <a16:creationId xmlns:a16="http://schemas.microsoft.com/office/drawing/2014/main" id="{EDE735FA-1BD7-7413-B4E5-796038AE9C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2958633"/>
            <a:ext cx="3104946" cy="940733"/>
          </a:xfrm>
          <a:prstGeom prst="rect">
            <a:avLst/>
          </a:prstGeom>
        </p:spPr>
      </p:pic>
      <p:sp>
        <p:nvSpPr>
          <p:cNvPr id="3" name="TextBox 2">
            <a:extLst>
              <a:ext uri="{FF2B5EF4-FFF2-40B4-BE49-F238E27FC236}">
                <a16:creationId xmlns:a16="http://schemas.microsoft.com/office/drawing/2014/main" id="{6B8F8FC4-A518-A29B-7B46-A5B2F06DC1F4}"/>
              </a:ext>
            </a:extLst>
          </p:cNvPr>
          <p:cNvSpPr txBox="1"/>
          <p:nvPr/>
        </p:nvSpPr>
        <p:spPr>
          <a:xfrm>
            <a:off x="4267200" y="2945259"/>
            <a:ext cx="4343400" cy="954107"/>
          </a:xfrm>
          <a:prstGeom prst="rect">
            <a:avLst/>
          </a:prstGeom>
          <a:noFill/>
        </p:spPr>
        <p:txBody>
          <a:bodyPr wrap="square" rtlCol="0">
            <a:spAutoFit/>
          </a:bodyPr>
          <a:lstStyle/>
          <a:p>
            <a:r>
              <a:rPr lang="en-US" sz="2800" dirty="0"/>
              <a:t>American Traffic Safety Services Association</a:t>
            </a:r>
          </a:p>
        </p:txBody>
      </p:sp>
    </p:spTree>
    <p:extLst>
      <p:ext uri="{BB962C8B-B14F-4D97-AF65-F5344CB8AC3E}">
        <p14:creationId xmlns:p14="http://schemas.microsoft.com/office/powerpoint/2010/main" val="120871873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295400"/>
          </a:xfrm>
        </p:spPr>
        <p:txBody>
          <a:bodyPr/>
          <a:lstStyle/>
          <a:p>
            <a:r>
              <a:rPr lang="en-US" dirty="0"/>
              <a:t>Why Are We Here?</a:t>
            </a:r>
          </a:p>
        </p:txBody>
      </p:sp>
      <p:sp>
        <p:nvSpPr>
          <p:cNvPr id="3" name="Content Placeholder 2"/>
          <p:cNvSpPr>
            <a:spLocks noGrp="1"/>
          </p:cNvSpPr>
          <p:nvPr>
            <p:ph idx="1"/>
          </p:nvPr>
        </p:nvSpPr>
        <p:spPr>
          <a:xfrm>
            <a:off x="228600" y="1295400"/>
            <a:ext cx="8686800" cy="4953000"/>
          </a:xfrm>
        </p:spPr>
        <p:txBody>
          <a:bodyPr/>
          <a:lstStyle/>
          <a:p>
            <a:pPr marL="342900" lvl="1" indent="-342900"/>
            <a:r>
              <a:rPr lang="en-US" dirty="0"/>
              <a:t>More guidance is needed on:</a:t>
            </a:r>
          </a:p>
          <a:p>
            <a:pPr marL="693738" lvl="2" indent="-293688"/>
            <a:r>
              <a:rPr lang="en-US" dirty="0"/>
              <a:t>The use of positive protection and other strategies to minimize worker exposure in work zones</a:t>
            </a:r>
          </a:p>
          <a:p>
            <a:pPr marL="693738" lvl="2" indent="-293688"/>
            <a:r>
              <a:rPr lang="en-US" dirty="0"/>
              <a:t>The decision process to use positive protection devices</a:t>
            </a:r>
          </a:p>
          <a:p>
            <a:pPr marL="342900" lvl="1" indent="-342900"/>
            <a:r>
              <a:rPr lang="en-US" dirty="0"/>
              <a:t>FHWA has requirement documents that governs work zone safety and mobility, including</a:t>
            </a:r>
          </a:p>
          <a:p>
            <a:pPr marL="738188" lvl="2" indent="-274638"/>
            <a:r>
              <a:rPr lang="en-US" i="1" dirty="0"/>
              <a:t>Positive protection and</a:t>
            </a:r>
          </a:p>
          <a:p>
            <a:pPr marL="738188" lvl="2" indent="-274638"/>
            <a:r>
              <a:rPr lang="en-US" i="1" dirty="0"/>
              <a:t>Other strategies</a:t>
            </a:r>
          </a:p>
        </p:txBody>
      </p:sp>
    </p:spTree>
    <p:extLst>
      <p:ext uri="{BB962C8B-B14F-4D97-AF65-F5344CB8AC3E}">
        <p14:creationId xmlns:p14="http://schemas.microsoft.com/office/powerpoint/2010/main" val="3231950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839200" cy="1241613"/>
          </a:xfrm>
        </p:spPr>
        <p:txBody>
          <a:bodyPr/>
          <a:lstStyle/>
          <a:p>
            <a:r>
              <a:rPr lang="en-US" dirty="0"/>
              <a:t>What are these Requirements?</a:t>
            </a:r>
          </a:p>
        </p:txBody>
      </p:sp>
      <p:sp>
        <p:nvSpPr>
          <p:cNvPr id="3" name="Content Placeholder 2" descr="SAFETEA-LU banner"/>
          <p:cNvSpPr>
            <a:spLocks noGrp="1"/>
          </p:cNvSpPr>
          <p:nvPr>
            <p:ph idx="1"/>
          </p:nvPr>
        </p:nvSpPr>
        <p:spPr>
          <a:xfrm>
            <a:off x="304800" y="1104857"/>
            <a:ext cx="8534400" cy="4648200"/>
          </a:xfrm>
        </p:spPr>
        <p:txBody>
          <a:bodyPr/>
          <a:lstStyle/>
          <a:p>
            <a:r>
              <a:rPr lang="en-US" dirty="0"/>
              <a:t>Since 2008 SAFETEA-LU, MAP 21 and FAST Act have mandated the </a:t>
            </a:r>
            <a:r>
              <a:rPr lang="en-US" b="1" dirty="0"/>
              <a:t>development of a policy </a:t>
            </a:r>
            <a:r>
              <a:rPr lang="en-US" dirty="0"/>
              <a:t>for use of positive protection to address intrusion issues</a:t>
            </a:r>
          </a:p>
          <a:p>
            <a:endParaRPr lang="en-US" dirty="0"/>
          </a:p>
        </p:txBody>
      </p:sp>
      <p:pic>
        <p:nvPicPr>
          <p:cNvPr id="4" name="Picture 3" descr="FAST - Fixing America's Surface Transportation Act - train and platform in background">
            <a:extLst>
              <a:ext uri="{FF2B5EF4-FFF2-40B4-BE49-F238E27FC236}">
                <a16:creationId xmlns:a16="http://schemas.microsoft.com/office/drawing/2014/main" id="{0364B03E-BCE5-4ADD-ABC0-90E838340A57}"/>
              </a:ext>
            </a:extLst>
          </p:cNvPr>
          <p:cNvPicPr>
            <a:picLocks noChangeAspect="1"/>
          </p:cNvPicPr>
          <p:nvPr/>
        </p:nvPicPr>
        <p:blipFill>
          <a:blip r:embed="rId3"/>
          <a:stretch>
            <a:fillRect/>
          </a:stretch>
        </p:blipFill>
        <p:spPr>
          <a:xfrm>
            <a:off x="1282255" y="4447463"/>
            <a:ext cx="3506055" cy="1704482"/>
          </a:xfrm>
          <a:prstGeom prst="rect">
            <a:avLst/>
          </a:prstGeom>
        </p:spPr>
      </p:pic>
      <p:pic>
        <p:nvPicPr>
          <p:cNvPr id="5" name="Picture 4">
            <a:extLst>
              <a:ext uri="{FF2B5EF4-FFF2-40B4-BE49-F238E27FC236}">
                <a16:creationId xmlns:a16="http://schemas.microsoft.com/office/drawing/2014/main" id="{AB4B2743-6122-44E3-997A-FC89A1323752}"/>
              </a:ext>
              <a:ext uri="{C183D7F6-B498-43B3-948B-1728B52AA6E4}">
                <adec:decorative xmlns:adec="http://schemas.microsoft.com/office/drawing/2017/decorative" val="1"/>
              </a:ext>
            </a:extLst>
          </p:cNvPr>
          <p:cNvPicPr>
            <a:picLocks noChangeAspect="1"/>
          </p:cNvPicPr>
          <p:nvPr/>
        </p:nvPicPr>
        <p:blipFill rotWithShape="1">
          <a:blip r:embed="rId4"/>
          <a:srcRect l="11244" t="25238" b="-5247"/>
          <a:stretch/>
        </p:blipFill>
        <p:spPr>
          <a:xfrm>
            <a:off x="1403722" y="2902909"/>
            <a:ext cx="7361736" cy="1493558"/>
          </a:xfrm>
          <a:prstGeom prst="rect">
            <a:avLst/>
          </a:prstGeom>
        </p:spPr>
      </p:pic>
      <p:pic>
        <p:nvPicPr>
          <p:cNvPr id="6" name="Picture 5">
            <a:extLst>
              <a:ext uri="{FF2B5EF4-FFF2-40B4-BE49-F238E27FC236}">
                <a16:creationId xmlns:a16="http://schemas.microsoft.com/office/drawing/2014/main" id="{A9E7E337-CEFA-4BE7-A494-7495D848E99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5026983" y="4886456"/>
            <a:ext cx="4080922" cy="1664376"/>
          </a:xfrm>
          <a:prstGeom prst="rect">
            <a:avLst/>
          </a:prstGeom>
        </p:spPr>
      </p:pic>
      <p:sp>
        <p:nvSpPr>
          <p:cNvPr id="7" name="Google Shape;74;p1">
            <a:extLst>
              <a:ext uri="{FF2B5EF4-FFF2-40B4-BE49-F238E27FC236}">
                <a16:creationId xmlns:a16="http://schemas.microsoft.com/office/drawing/2014/main" id="{07191839-000B-C31B-45F1-D3C93FAA4B24}"/>
              </a:ext>
            </a:extLst>
          </p:cNvPr>
          <p:cNvSpPr/>
          <p:nvPr/>
        </p:nvSpPr>
        <p:spPr>
          <a:xfrm>
            <a:off x="3590131" y="6208864"/>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USDOT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35123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50"/>
            <a:ext cx="8686800" cy="1249363"/>
          </a:xfrm>
        </p:spPr>
        <p:txBody>
          <a:bodyPr/>
          <a:lstStyle/>
          <a:p>
            <a:r>
              <a:rPr lang="en-US" dirty="0"/>
              <a:t>What is the Basis?</a:t>
            </a:r>
          </a:p>
        </p:txBody>
      </p:sp>
      <p:sp>
        <p:nvSpPr>
          <p:cNvPr id="3" name="Content Placeholder 2"/>
          <p:cNvSpPr>
            <a:spLocks noGrp="1"/>
          </p:cNvSpPr>
          <p:nvPr>
            <p:ph idx="1"/>
          </p:nvPr>
        </p:nvSpPr>
        <p:spPr>
          <a:xfrm>
            <a:off x="228600" y="1241613"/>
            <a:ext cx="6091814" cy="4648200"/>
          </a:xfrm>
        </p:spPr>
        <p:txBody>
          <a:bodyPr/>
          <a:lstStyle/>
          <a:p>
            <a:r>
              <a:rPr lang="en-US" dirty="0"/>
              <a:t>Agency processes, procedures, and/or guidance are to be based on guidance from:</a:t>
            </a:r>
          </a:p>
          <a:p>
            <a:pPr marL="506413" lvl="1"/>
            <a:r>
              <a:rPr lang="en-US" dirty="0"/>
              <a:t>The Manual on Uniform Traffic Control Devices (</a:t>
            </a:r>
            <a:r>
              <a:rPr lang="en-US" i="1" dirty="0"/>
              <a:t>MUTCD)</a:t>
            </a:r>
            <a:r>
              <a:rPr lang="en-US" dirty="0"/>
              <a:t> and</a:t>
            </a:r>
          </a:p>
          <a:p>
            <a:pPr marL="506413" lvl="1"/>
            <a:r>
              <a:rPr lang="en-US" dirty="0"/>
              <a:t>The American Association of State Highway and Transportation Officials’ (</a:t>
            </a:r>
            <a:r>
              <a:rPr lang="en-US" i="1" dirty="0"/>
              <a:t>AASHTO) Roadside Design Guide</a:t>
            </a:r>
            <a:endParaRPr lang="en-US" sz="4400" i="1" dirty="0"/>
          </a:p>
          <a:p>
            <a:endParaRPr lang="en-US" dirty="0"/>
          </a:p>
        </p:txBody>
      </p:sp>
      <p:pic>
        <p:nvPicPr>
          <p:cNvPr id="4" name="Picture 3" descr="Manual on Uniform Traffic Control Devices cover image">
            <a:extLst>
              <a:ext uri="{FF2B5EF4-FFF2-40B4-BE49-F238E27FC236}">
                <a16:creationId xmlns:a16="http://schemas.microsoft.com/office/drawing/2014/main" id="{14F14157-28A4-47FA-B82F-B1CE414C333A}"/>
              </a:ext>
            </a:extLst>
          </p:cNvPr>
          <p:cNvPicPr>
            <a:picLocks noChangeAspect="1"/>
          </p:cNvPicPr>
          <p:nvPr/>
        </p:nvPicPr>
        <p:blipFill>
          <a:blip r:embed="rId3"/>
          <a:stretch>
            <a:fillRect/>
          </a:stretch>
        </p:blipFill>
        <p:spPr>
          <a:xfrm>
            <a:off x="6753709" y="480714"/>
            <a:ext cx="2105623" cy="2492174"/>
          </a:xfrm>
          <a:prstGeom prst="rect">
            <a:avLst/>
          </a:prstGeom>
        </p:spPr>
      </p:pic>
      <p:pic>
        <p:nvPicPr>
          <p:cNvPr id="5" name="Picture 4" descr="Roadside Design Guide cover image">
            <a:extLst>
              <a:ext uri="{FF2B5EF4-FFF2-40B4-BE49-F238E27FC236}">
                <a16:creationId xmlns:a16="http://schemas.microsoft.com/office/drawing/2014/main" id="{4A151F80-513C-4EAA-B734-714652E46D1C}"/>
              </a:ext>
            </a:extLst>
          </p:cNvPr>
          <p:cNvPicPr>
            <a:picLocks noChangeAspect="1"/>
          </p:cNvPicPr>
          <p:nvPr/>
        </p:nvPicPr>
        <p:blipFill>
          <a:blip r:embed="rId4"/>
          <a:stretch>
            <a:fillRect/>
          </a:stretch>
        </p:blipFill>
        <p:spPr>
          <a:xfrm>
            <a:off x="6801933" y="3170127"/>
            <a:ext cx="2057400" cy="2719686"/>
          </a:xfrm>
          <a:prstGeom prst="rect">
            <a:avLst/>
          </a:prstGeom>
        </p:spPr>
      </p:pic>
      <p:sp>
        <p:nvSpPr>
          <p:cNvPr id="6" name="Google Shape;74;p1">
            <a:extLst>
              <a:ext uri="{FF2B5EF4-FFF2-40B4-BE49-F238E27FC236}">
                <a16:creationId xmlns:a16="http://schemas.microsoft.com/office/drawing/2014/main" id="{2826B326-ABBF-26B8-6911-BDF1A471D648}"/>
              </a:ext>
            </a:extLst>
          </p:cNvPr>
          <p:cNvSpPr/>
          <p:nvPr/>
        </p:nvSpPr>
        <p:spPr>
          <a:xfrm>
            <a:off x="7773729" y="2954219"/>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
        <p:nvSpPr>
          <p:cNvPr id="10" name="Google Shape;74;p1">
            <a:extLst>
              <a:ext uri="{FF2B5EF4-FFF2-40B4-BE49-F238E27FC236}">
                <a16:creationId xmlns:a16="http://schemas.microsoft.com/office/drawing/2014/main" id="{12337FA1-FB34-D6A3-A73B-DC19B47BA748}"/>
              </a:ext>
            </a:extLst>
          </p:cNvPr>
          <p:cNvSpPr/>
          <p:nvPr/>
        </p:nvSpPr>
        <p:spPr>
          <a:xfrm>
            <a:off x="7785499" y="5889813"/>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AASHTO</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216733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MAP-21 Language</a:t>
            </a:r>
          </a:p>
        </p:txBody>
      </p:sp>
      <p:pic>
        <p:nvPicPr>
          <p:cNvPr id="38914" name="Picture 2" descr="At a minimum, positive protective measures are used to separate workers from motorized traffic. Temporary longitudinal traffic barriers are used to protect workers on highway construction projects where design speed is anticipated to be high and work requires workers to be within 1 lane width from live traffic.">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0" y="1600199"/>
            <a:ext cx="9144000" cy="5042307"/>
          </a:xfrm>
          <a:prstGeom prst="rect">
            <a:avLst/>
          </a:prstGeom>
          <a:noFill/>
          <a:ln w="9525">
            <a:noFill/>
            <a:miter lim="800000"/>
            <a:headEnd/>
            <a:tailEnd/>
          </a:ln>
        </p:spPr>
      </p:pic>
      <p:cxnSp>
        <p:nvCxnSpPr>
          <p:cNvPr id="7" name="Straight Connector 6">
            <a:extLst>
              <a:ext uri="{C183D7F6-B498-43B3-948B-1728B52AA6E4}">
                <adec:decorative xmlns:adec="http://schemas.microsoft.com/office/drawing/2017/decorative" val="1"/>
              </a:ext>
            </a:extLst>
          </p:cNvPr>
          <p:cNvCxnSpPr/>
          <p:nvPr/>
        </p:nvCxnSpPr>
        <p:spPr>
          <a:xfrm>
            <a:off x="1676400" y="3473668"/>
            <a:ext cx="60198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C183D7F6-B498-43B3-948B-1728B52AA6E4}">
                <adec:decorative xmlns:adec="http://schemas.microsoft.com/office/drawing/2017/decorative" val="1"/>
              </a:ext>
            </a:extLst>
          </p:cNvPr>
          <p:cNvCxnSpPr/>
          <p:nvPr/>
        </p:nvCxnSpPr>
        <p:spPr>
          <a:xfrm>
            <a:off x="1676400" y="5181600"/>
            <a:ext cx="52578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C183D7F6-B498-43B3-948B-1728B52AA6E4}">
                <adec:decorative xmlns:adec="http://schemas.microsoft.com/office/drawing/2017/decorative" val="1"/>
              </a:ext>
            </a:extLst>
          </p:cNvPr>
          <p:cNvCxnSpPr/>
          <p:nvPr/>
        </p:nvCxnSpPr>
        <p:spPr>
          <a:xfrm>
            <a:off x="457200" y="6629400"/>
            <a:ext cx="16002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C183D7F6-B498-43B3-948B-1728B52AA6E4}">
                <adec:decorative xmlns:adec="http://schemas.microsoft.com/office/drawing/2017/decorative" val="1"/>
              </a:ext>
            </a:extLst>
          </p:cNvPr>
          <p:cNvCxnSpPr/>
          <p:nvPr/>
        </p:nvCxnSpPr>
        <p:spPr>
          <a:xfrm>
            <a:off x="1524000" y="6385034"/>
            <a:ext cx="73914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430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Sample MAP-21 Language</a:t>
            </a:r>
          </a:p>
        </p:txBody>
      </p:sp>
      <p:pic>
        <p:nvPicPr>
          <p:cNvPr id="39938" name="Picture 2" descr="Unless an analysis by the project sponsor determines otherwise or traffic volumes are less than 100 vehicles per hour and when used the devices are paid for on a unit pay basis.">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0" y="1752599"/>
            <a:ext cx="9144000" cy="3969993"/>
          </a:xfrm>
          <a:prstGeom prst="rect">
            <a:avLst/>
          </a:prstGeom>
          <a:noFill/>
          <a:ln w="9525">
            <a:noFill/>
            <a:miter lim="800000"/>
            <a:headEnd/>
            <a:tailEnd/>
          </a:ln>
        </p:spPr>
      </p:pic>
      <p:cxnSp>
        <p:nvCxnSpPr>
          <p:cNvPr id="4" name="Straight Connector 3">
            <a:extLst>
              <a:ext uri="{C183D7F6-B498-43B3-948B-1728B52AA6E4}">
                <adec:decorative xmlns:adec="http://schemas.microsoft.com/office/drawing/2017/decorative" val="1"/>
              </a:ext>
            </a:extLst>
          </p:cNvPr>
          <p:cNvCxnSpPr/>
          <p:nvPr/>
        </p:nvCxnSpPr>
        <p:spPr>
          <a:xfrm>
            <a:off x="1905000" y="2133600"/>
            <a:ext cx="51816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324389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338837F3-7769-4454-A1BE-BC5483272FBD}"/>
</file>

<file path=customXml/itemProps2.xml><?xml version="1.0" encoding="utf-8"?>
<ds:datastoreItem xmlns:ds="http://schemas.openxmlformats.org/officeDocument/2006/customXml" ds:itemID="{329BC8E9-5663-4FCA-AA76-74778BA16F09}"/>
</file>

<file path=customXml/itemProps3.xml><?xml version="1.0" encoding="utf-8"?>
<ds:datastoreItem xmlns:ds="http://schemas.openxmlformats.org/officeDocument/2006/customXml" ds:itemID="{926A20F7-C605-4161-B8EE-7A4466EFECB2}"/>
</file>

<file path=docProps/app.xml><?xml version="1.0" encoding="utf-8"?>
<Properties xmlns="http://schemas.openxmlformats.org/officeDocument/2006/extended-properties" xmlns:vt="http://schemas.openxmlformats.org/officeDocument/2006/docPropsVTypes">
  <TotalTime>17829</TotalTime>
  <Words>4208</Words>
  <Application>Microsoft Office PowerPoint</Application>
  <PresentationFormat>On-screen Show (4:3)</PresentationFormat>
  <Paragraphs>460</Paragraphs>
  <Slides>29</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Noto Sans Symbols</vt:lpstr>
      <vt:lpstr>Verdana</vt:lpstr>
      <vt:lpstr>Wingdings</vt:lpstr>
      <vt:lpstr>Default Design</vt:lpstr>
      <vt:lpstr>Minimizing Worker Exposure in Highway Work Zones Through the Use of Positive Protection and Other Strategies </vt:lpstr>
      <vt:lpstr>Instructor</vt:lpstr>
      <vt:lpstr>About This Course</vt:lpstr>
      <vt:lpstr>Developed &amp; Presented by</vt:lpstr>
      <vt:lpstr>Why Are We Here?</vt:lpstr>
      <vt:lpstr>What are these Requirements?</vt:lpstr>
      <vt:lpstr>What is the Basis?</vt:lpstr>
      <vt:lpstr>Sample MAP-21 Language</vt:lpstr>
      <vt:lpstr>Sample MAP-21 Language</vt:lpstr>
      <vt:lpstr>Why these Requirements?</vt:lpstr>
      <vt:lpstr>Traffic Safety: Is There a Problem?</vt:lpstr>
      <vt:lpstr>PowerPoint Presentation</vt:lpstr>
      <vt:lpstr>Course Objectives</vt:lpstr>
      <vt:lpstr>Upon completion, you will be able to:</vt:lpstr>
      <vt:lpstr>Upon completion, you will be able to (cont):</vt:lpstr>
      <vt:lpstr>Introductions</vt:lpstr>
      <vt:lpstr>About your Instructor</vt:lpstr>
      <vt:lpstr>Housekeeping</vt:lpstr>
      <vt:lpstr>“Positive Protection” Training Course</vt:lpstr>
      <vt:lpstr>About this Course</vt:lpstr>
      <vt:lpstr>Course Materials</vt:lpstr>
      <vt:lpstr>Course Schedule: DAY 1</vt:lpstr>
      <vt:lpstr>Course Schedule: DAY 2</vt:lpstr>
      <vt:lpstr>Exam</vt:lpstr>
      <vt:lpstr>Notes</vt:lpstr>
      <vt:lpstr>Notes</vt:lpstr>
      <vt:lpstr>Notes</vt:lpstr>
      <vt:lpstr>The “Parking Lot”</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661</cp:revision>
  <dcterms:created xsi:type="dcterms:W3CDTF">2003-08-18T20:36:41Z</dcterms:created>
  <dcterms:modified xsi:type="dcterms:W3CDTF">2025-04-09T13:28:09Z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